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49" r:id="rId2"/>
  </p:sldMasterIdLst>
  <p:notesMasterIdLst>
    <p:notesMasterId r:id="rId15"/>
  </p:notesMasterIdLst>
  <p:handoutMasterIdLst>
    <p:handoutMasterId r:id="rId16"/>
  </p:handoutMasterIdLst>
  <p:sldIdLst>
    <p:sldId id="256" r:id="rId3"/>
    <p:sldId id="303" r:id="rId4"/>
    <p:sldId id="302" r:id="rId5"/>
    <p:sldId id="312" r:id="rId6"/>
    <p:sldId id="263" r:id="rId7"/>
    <p:sldId id="265" r:id="rId8"/>
    <p:sldId id="271" r:id="rId9"/>
    <p:sldId id="274" r:id="rId10"/>
    <p:sldId id="314" r:id="rId11"/>
    <p:sldId id="313" r:id="rId12"/>
    <p:sldId id="272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A2C1B8-650F-4180-8ABC-7D7E36DB687D}">
          <p14:sldIdLst>
            <p14:sldId id="256"/>
            <p14:sldId id="303"/>
            <p14:sldId id="302"/>
            <p14:sldId id="312"/>
            <p14:sldId id="263"/>
            <p14:sldId id="265"/>
            <p14:sldId id="271"/>
            <p14:sldId id="274"/>
            <p14:sldId id="314"/>
            <p14:sldId id="313"/>
            <p14:sldId id="27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08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E9900"/>
    <a:srgbClr val="FDAA31"/>
    <a:srgbClr val="ED7D31"/>
    <a:srgbClr val="FECD86"/>
    <a:srgbClr val="1A232E"/>
    <a:srgbClr val="000000"/>
    <a:srgbClr val="232F3E"/>
    <a:srgbClr val="304156"/>
    <a:srgbClr val="DE8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5" autoAdjust="0"/>
    <p:restoredTop sz="88542" autoAdjust="0"/>
  </p:normalViewPr>
  <p:slideViewPr>
    <p:cSldViewPr snapToGrid="0" showGuides="1">
      <p:cViewPr varScale="1">
        <p:scale>
          <a:sx n="76" d="100"/>
          <a:sy n="76" d="100"/>
        </p:scale>
        <p:origin x="898" y="67"/>
      </p:cViewPr>
      <p:guideLst>
        <p:guide orient="horz" pos="2160"/>
        <p:guide pos="3840"/>
        <p:guide pos="408"/>
        <p:guide pos="7272"/>
        <p:guide orient="horz" pos="3929"/>
        <p:guide orient="horz" pos="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F17395-6195-4348-ADFA-344237D2D2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D2515E-77E6-4D20-B81C-8EDD3C43EA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A81089-AB2B-4B68-ABC9-CE2A71875E51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B99DE-6215-4237-8EDE-3AA6037F9C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DEC2F-2FAF-4FAB-9163-D311C27849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43955-4602-4CF4-AE14-BE6A9AA4A2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8541055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jpg>
</file>

<file path=ppt/media/image11.jpg>
</file>

<file path=ppt/media/image12.jpg>
</file>

<file path=ppt/media/image13.png>
</file>

<file path=ppt/media/image3.jpg>
</file>

<file path=ppt/media/image4.pn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68431-B8BC-4B32-AE1B-869BD5C0AE2A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AC767-366D-4ECF-A6F1-3F953A2B992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368758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 images : </a:t>
            </a:r>
            <a:r>
              <a:rPr lang="en-ID" dirty="0" err="1"/>
              <a:t>Powerpoint</a:t>
            </a:r>
            <a:r>
              <a:rPr lang="en-ID" dirty="0"/>
              <a:t> Stock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1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72D198BA-90D1-41DB-8CFD-0FC71E89C8B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7151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Source images : </a:t>
            </a:r>
            <a:r>
              <a:rPr lang="en-ID" dirty="0" err="1"/>
              <a:t>Powerpoint</a:t>
            </a:r>
            <a:r>
              <a:rPr lang="en-ID" dirty="0"/>
              <a:t> Stock Images</a:t>
            </a:r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10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26E5EF86-8C6C-4287-AE53-93D563966747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6368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11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99377278-3B8A-4B5F-BC90-F9AC5998D7C1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54764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 images :  </a:t>
            </a:r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='https://www.freepik.com/photos/business'&gt;Business photo created by </a:t>
            </a:r>
            <a:r>
              <a:rPr lang="en-US" dirty="0" err="1"/>
              <a:t>drobotdean</a:t>
            </a:r>
            <a:r>
              <a:rPr lang="en-US" dirty="0"/>
              <a:t> - www.freepik.com&lt;/a&gt;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12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F6547F6E-7A81-48B4-AE17-DD9265F1636E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0480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E39BF042-B5A2-4967-AC03-E0F54E7C6AC6}"/>
              </a:ext>
            </a:extLst>
          </p:cNvPr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1992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92A9CED9-405E-4D64-BD2D-579E5CA4CD0A}"/>
              </a:ext>
            </a:extLst>
          </p:cNvPr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844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793F4307-A133-4762-9BB1-318F8FE3CA3E}"/>
              </a:ext>
            </a:extLst>
          </p:cNvPr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945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Source images : </a:t>
            </a:r>
            <a:r>
              <a:rPr lang="en-ID" dirty="0" err="1"/>
              <a:t>Powerpoint</a:t>
            </a:r>
            <a:r>
              <a:rPr lang="en-ID" dirty="0"/>
              <a:t> Stock Images</a:t>
            </a:r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5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26E5EF86-8C6C-4287-AE53-93D563966747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6207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Source images : </a:t>
            </a:r>
            <a:r>
              <a:rPr lang="en-ID" dirty="0" err="1"/>
              <a:t>Powerpoint</a:t>
            </a:r>
            <a:r>
              <a:rPr lang="en-ID" dirty="0"/>
              <a:t> Stock Images</a:t>
            </a:r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6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DD8716CB-C364-4ED0-A560-DBDD96954EA2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07490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7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E3DF79FC-0F34-4565-987A-EA9FF2D50E6A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3575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8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9D3A4A50-4D41-4A86-BDD1-E1109703440C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535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2F2F2"/>
                </a:solidFill>
                <a:effectLst/>
                <a:latin typeface="Arial" panose="020B0604020202020204" pitchFamily="34" charset="0"/>
              </a:rPr>
              <a:t>These insights show the fluctuation in sales over the three-month period, which can guide decisions on inventory management and marketing strategies.</a:t>
            </a:r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AC767-366D-4ECF-A6F1-3F953A2B992D}" type="slidenum">
              <a:rPr lang="en-ID" smtClean="0"/>
              <a:t>9</a:t>
            </a:fld>
            <a:endParaRPr lang="en-ID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9D3A4A50-4D41-4A86-BDD1-E1109703440C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45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F109A-21B3-4AED-9B24-15B880626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18E2A-F2F3-49A2-957A-926577D78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35C57-F9A2-42D3-8CF6-72FD5830C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4BF8-B7EC-465F-9305-A35ABAC9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B490E-D1D2-415F-BE96-DBF73B7A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2716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C12B-ED7C-44E0-AB3A-1EB802D5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03352-93B8-4706-A726-FC4909C45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EE761-D03F-4B07-85AC-B758BA91AA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40DE4-BFF2-4DD8-AABF-5BB81C79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AEB91-F9A3-4E8B-A448-854F82E7F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02156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4B229-B7CE-4C43-8647-8081E5013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BD2CA-740E-45DF-922C-97B968AE6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AA082-F55B-447D-9919-EB2B6B7F19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924FD-A234-41C5-B382-0C5828AA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13FB6-CC57-4B8C-BEE8-70259B9E2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1759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480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5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726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27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96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629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02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35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CE581-9ABB-4B86-A245-B74FEAE8C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1AD9-6E0B-4B07-BC1B-FBCEE4DE8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02214-BDC5-4F3B-A454-C64095FB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DE5A2-E0F9-419E-9708-07448B86A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E42E0-B021-449E-A119-E9D12DB30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16944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218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042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ABFE-CF63-491E-84AB-A903E3350969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8CD30-031B-4513-A3D8-5C632A80931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7288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DDA0A-72D5-4A47-8608-90887338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40760-859E-4D65-ADAF-C6525299D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495C0-E2FC-4568-BC2B-B312CDA0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C27C3-8E1F-4007-884C-C63975517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8BB95-3657-4C2A-B4AB-7CEBA3A10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2835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B32E3-1CF2-4D7E-8107-DFBEA42E1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A644C-2B15-4E7F-8664-B0584B7DB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F0366-C28B-4BDA-845E-F27527A1C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D4F05-A819-4AF6-AB17-308DD67A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8503A-166E-472B-964E-5E7FC155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62E2D-A7E0-4A99-BB6A-DF7C3D8EC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082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B03A3-F4FC-45A7-A280-B1AABF0BD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C8917-0680-4D3C-B7BD-B9BCA1C90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A027F-B654-43A0-A51D-FB6115F0B5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417CC2-BBC3-42A6-BEB1-84CDCF6BA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D783B8-A2EE-4C6A-88C6-22322E1FD3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D3B6C0-BEAF-468F-8260-6988D8AE89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025079-910A-4AFC-85D3-0C244E9F9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8DECD-AB56-46C3-A011-F7D96D5D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72902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B48BF-F5EC-4208-8675-2D4022EC2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20738-FA88-4028-BBC6-3BCEC18C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DA47AB-A97C-4756-84B3-0A56BA839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BA8CB-41E4-464D-99C5-0162A8E4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960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90BD16-A135-48C0-ACF6-A0668E2B38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6DB9B6-5C40-4AEA-A88A-493A90DD4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D0684-089C-4E8D-A267-EAC47A42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485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592D-43E8-4B55-B7CD-C005EDA0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1B98-1FCE-4191-8E6D-6D0A24A7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C4DFA-7C12-404F-89A0-AE4D03DC6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5D3DF-A55B-416A-B7AC-6D47BBE48E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54116-9698-4FC1-9A65-8AE4E8E0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32455F-A027-49C8-A8E9-6B66C2D2B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86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672E9-95D4-4476-AA0D-C60224FD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C948E3-B2D4-43CA-B95C-D20133AA9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98E69-A328-4467-A137-036744F78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1798-B039-4C8A-A0E9-EDF9AA1522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68B1BD-21A4-46E2-A404-D597B3EF071F}" type="datetimeFigureOut">
              <a:rPr lang="en-ID" smtClean="0"/>
              <a:t>18/05/2024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D96C0-F3C2-412C-997D-62FB23B37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CB663-09ED-4366-AC4C-86761BB2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865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2.emf"/><Relationship Id="rId2" Type="http://schemas.openxmlformats.org/officeDocument/2006/relationships/slideLayout" Target="../slideLayouts/slideLayout13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5DE22D-EF3A-4FAB-A025-F27A1269D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624" y="365126"/>
            <a:ext cx="11090753" cy="8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35472-4EC2-4C9C-81D2-F8D09A70B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623" y="1453019"/>
            <a:ext cx="11090753" cy="4723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03086-C061-4825-BFB5-39C4669F6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0794" y="6356350"/>
            <a:ext cx="4305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62869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D6A4950-2E50-4A2B-B8A2-4ABC9E129430}" type="slidenum">
              <a:rPr lang="en-ID" smtClean="0"/>
              <a:t>‹#›</a:t>
            </a:fld>
            <a:endParaRPr lang="en-ID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09CE2FF8-89A2-400A-B9FC-D33C84BB012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43181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think-cell Slide" r:id="rId16" imgW="383" imgH="384" progId="TCLayout.ActiveDocument.1">
                  <p:embed/>
                </p:oleObj>
              </mc:Choice>
              <mc:Fallback>
                <p:oleObj name="think-cell Slide" r:id="rId16" imgW="383" imgH="384" progId="TCLayout.ActiveDocument.1">
                  <p:embed/>
                  <p:pic>
                    <p:nvPicPr>
                      <p:cNvPr id="11" name="Object 10" hidden="1">
                        <a:extLst>
                          <a:ext uri="{FF2B5EF4-FFF2-40B4-BE49-F238E27FC236}">
                            <a16:creationId xmlns:a16="http://schemas.microsoft.com/office/drawing/2014/main" id="{3382BAC7-49AF-4AC8-924C-AF6125FDF6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0D71F159-51B9-45E5-85B9-BB66591DEA4D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9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05" descr="Hands of person wearing gray sweater typing on laptop with a tablet, digital pen, and cup of coffee">
            <a:extLst>
              <a:ext uri="{FF2B5EF4-FFF2-40B4-BE49-F238E27FC236}">
                <a16:creationId xmlns:a16="http://schemas.microsoft.com/office/drawing/2014/main" id="{BE6625A1-B16C-4DA9-882F-5BA151164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386" y="-11807"/>
            <a:ext cx="12272386" cy="690321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857D70E-E2C7-43C8-A60F-8391144D08B7}"/>
              </a:ext>
            </a:extLst>
          </p:cNvPr>
          <p:cNvSpPr/>
          <p:nvPr/>
        </p:nvSpPr>
        <p:spPr>
          <a:xfrm>
            <a:off x="-80388" y="-11808"/>
            <a:ext cx="12272386" cy="6903217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: Top Corners Rounded 99">
            <a:extLst>
              <a:ext uri="{FF2B5EF4-FFF2-40B4-BE49-F238E27FC236}">
                <a16:creationId xmlns:a16="http://schemas.microsoft.com/office/drawing/2014/main" id="{A087BAB0-877E-4C77-9D35-1F2E7812167F}"/>
              </a:ext>
            </a:extLst>
          </p:cNvPr>
          <p:cNvSpPr/>
          <p:nvPr/>
        </p:nvSpPr>
        <p:spPr>
          <a:xfrm rot="5400000">
            <a:off x="3158514" y="1103612"/>
            <a:ext cx="1781941" cy="8098973"/>
          </a:xfrm>
          <a:prstGeom prst="round2SameRect">
            <a:avLst>
              <a:gd name="adj1" fmla="val 19117"/>
              <a:gd name="adj2" fmla="val 0"/>
            </a:avLst>
          </a:prstGeom>
          <a:solidFill>
            <a:srgbClr val="FE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D7DD958-2E54-436B-8747-9A9DAA4BECE8}"/>
              </a:ext>
            </a:extLst>
          </p:cNvPr>
          <p:cNvSpPr/>
          <p:nvPr/>
        </p:nvSpPr>
        <p:spPr>
          <a:xfrm>
            <a:off x="647700" y="4582461"/>
            <a:ext cx="7360836" cy="1141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tx1"/>
                </a:solidFill>
                <a:latin typeface="Tw Cen MT (Body)"/>
                <a:cs typeface="Times New Roman" panose="02020603050405020304" pitchFamily="18" charset="0"/>
              </a:rPr>
              <a:t>A Comprehensive Analysis of sales Trends, Customer Insights and Revenue Metrics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F1ECE-ED00-4094-A343-4F295FED8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580476"/>
            <a:ext cx="7578826" cy="1507450"/>
          </a:xfrm>
        </p:spPr>
        <p:txBody>
          <a:bodyPr lIns="0" tIns="0" rIns="0" bIns="0" anchor="t" anchorCtr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ID" sz="5400" dirty="0">
                <a:solidFill>
                  <a:schemeClr val="bg1"/>
                </a:solidFill>
              </a:rPr>
              <a:t>Amazon Data Analysis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2EB59B6-7FF3-4365-A7ED-5ABC8BDE8160}"/>
              </a:ext>
            </a:extLst>
          </p:cNvPr>
          <p:cNvSpPr/>
          <p:nvPr/>
        </p:nvSpPr>
        <p:spPr>
          <a:xfrm>
            <a:off x="4421449" y="-3059"/>
            <a:ext cx="5828266" cy="1325524"/>
          </a:xfrm>
          <a:custGeom>
            <a:avLst/>
            <a:gdLst>
              <a:gd name="connsiteX0" fmla="*/ 2400706 w 2640567"/>
              <a:gd name="connsiteY0" fmla="*/ 4166 h 600545"/>
              <a:gd name="connsiteX1" fmla="*/ 2360701 w 2640567"/>
              <a:gd name="connsiteY1" fmla="*/ 10005 h 600545"/>
              <a:gd name="connsiteX2" fmla="*/ 2147607 w 2640567"/>
              <a:gd name="connsiteY2" fmla="*/ 124552 h 600545"/>
              <a:gd name="connsiteX3" fmla="*/ 2219045 w 2640567"/>
              <a:gd name="connsiteY3" fmla="*/ 122161 h 600545"/>
              <a:gd name="connsiteX4" fmla="*/ 2504185 w 2640567"/>
              <a:gd name="connsiteY4" fmla="*/ 141478 h 600545"/>
              <a:gd name="connsiteX5" fmla="*/ 2444054 w 2640567"/>
              <a:gd name="connsiteY5" fmla="*/ 418770 h 600545"/>
              <a:gd name="connsiteX6" fmla="*/ 2433091 w 2640567"/>
              <a:gd name="connsiteY6" fmla="*/ 492341 h 600545"/>
              <a:gd name="connsiteX7" fmla="*/ 2589272 w 2640567"/>
              <a:gd name="connsiteY7" fmla="*/ 310576 h 600545"/>
              <a:gd name="connsiteX8" fmla="*/ 2635754 w 2640567"/>
              <a:gd name="connsiteY8" fmla="*/ 51943 h 600545"/>
              <a:gd name="connsiteX9" fmla="*/ 2400706 w 2640567"/>
              <a:gd name="connsiteY9" fmla="*/ 4166 h 600545"/>
              <a:gd name="connsiteX10" fmla="*/ 8026 w 2640567"/>
              <a:gd name="connsiteY10" fmla="*/ 63373 h 600545"/>
              <a:gd name="connsiteX11" fmla="*/ 97561 w 2640567"/>
              <a:gd name="connsiteY11" fmla="*/ 175492 h 600545"/>
              <a:gd name="connsiteX12" fmla="*/ 655726 w 2640567"/>
              <a:gd name="connsiteY12" fmla="*/ 488788 h 600545"/>
              <a:gd name="connsiteX13" fmla="*/ 789076 w 2640567"/>
              <a:gd name="connsiteY13" fmla="*/ 531746 h 600545"/>
              <a:gd name="connsiteX14" fmla="*/ 1636801 w 2640567"/>
              <a:gd name="connsiteY14" fmla="*/ 575333 h 600545"/>
              <a:gd name="connsiteX15" fmla="*/ 1777771 w 2640567"/>
              <a:gd name="connsiteY15" fmla="*/ 546415 h 600545"/>
              <a:gd name="connsiteX16" fmla="*/ 2348280 w 2640567"/>
              <a:gd name="connsiteY16" fmla="*/ 302508 h 600545"/>
              <a:gd name="connsiteX17" fmla="*/ 2408326 w 2640567"/>
              <a:gd name="connsiteY17" fmla="*/ 239776 h 600545"/>
              <a:gd name="connsiteX18" fmla="*/ 2302941 w 2640567"/>
              <a:gd name="connsiteY18" fmla="*/ 220126 h 600545"/>
              <a:gd name="connsiteX19" fmla="*/ 2002561 w 2640567"/>
              <a:gd name="connsiteY19" fmla="*/ 320367 h 600545"/>
              <a:gd name="connsiteX20" fmla="*/ 1116736 w 2640567"/>
              <a:gd name="connsiteY20" fmla="*/ 397510 h 600545"/>
              <a:gd name="connsiteX21" fmla="*/ 70367 w 2640567"/>
              <a:gd name="connsiteY21" fmla="*/ 75413 h 600545"/>
              <a:gd name="connsiteX22" fmla="*/ 8026 w 2640567"/>
              <a:gd name="connsiteY22" fmla="*/ 63373 h 60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40567" h="600545">
                <a:moveTo>
                  <a:pt x="2400706" y="4166"/>
                </a:moveTo>
                <a:cubicBezTo>
                  <a:pt x="2397562" y="4928"/>
                  <a:pt x="2379560" y="7557"/>
                  <a:pt x="2360701" y="10005"/>
                </a:cubicBezTo>
                <a:cubicBezTo>
                  <a:pt x="2237923" y="25949"/>
                  <a:pt x="2111003" y="94177"/>
                  <a:pt x="2147607" y="124552"/>
                </a:cubicBezTo>
                <a:cubicBezTo>
                  <a:pt x="2152551" y="128658"/>
                  <a:pt x="2165029" y="128238"/>
                  <a:pt x="2219045" y="122161"/>
                </a:cubicBezTo>
                <a:cubicBezTo>
                  <a:pt x="2370064" y="105188"/>
                  <a:pt x="2486850" y="113103"/>
                  <a:pt x="2504185" y="141478"/>
                </a:cubicBezTo>
                <a:cubicBezTo>
                  <a:pt x="2523349" y="172844"/>
                  <a:pt x="2502509" y="268923"/>
                  <a:pt x="2444054" y="418770"/>
                </a:cubicBezTo>
                <a:cubicBezTo>
                  <a:pt x="2420651" y="478758"/>
                  <a:pt x="2419146" y="488836"/>
                  <a:pt x="2433091" y="492341"/>
                </a:cubicBezTo>
                <a:cubicBezTo>
                  <a:pt x="2469305" y="501428"/>
                  <a:pt x="2543133" y="415503"/>
                  <a:pt x="2589272" y="310576"/>
                </a:cubicBezTo>
                <a:cubicBezTo>
                  <a:pt x="2628601" y="221117"/>
                  <a:pt x="2650985" y="96596"/>
                  <a:pt x="2635754" y="51943"/>
                </a:cubicBezTo>
                <a:cubicBezTo>
                  <a:pt x="2625086" y="20654"/>
                  <a:pt x="2465943" y="-11693"/>
                  <a:pt x="2400706" y="4166"/>
                </a:cubicBezTo>
                <a:moveTo>
                  <a:pt x="8026" y="63373"/>
                </a:moveTo>
                <a:cubicBezTo>
                  <a:pt x="-11405" y="82804"/>
                  <a:pt x="-633" y="96292"/>
                  <a:pt x="97561" y="175492"/>
                </a:cubicBezTo>
                <a:cubicBezTo>
                  <a:pt x="266658" y="311871"/>
                  <a:pt x="449538" y="414522"/>
                  <a:pt x="655726" y="488788"/>
                </a:cubicBezTo>
                <a:cubicBezTo>
                  <a:pt x="699826" y="504676"/>
                  <a:pt x="723953" y="512448"/>
                  <a:pt x="789076" y="531746"/>
                </a:cubicBezTo>
                <a:cubicBezTo>
                  <a:pt x="1032011" y="603736"/>
                  <a:pt x="1365624" y="620891"/>
                  <a:pt x="1636801" y="575333"/>
                </a:cubicBezTo>
                <a:cubicBezTo>
                  <a:pt x="1692227" y="566017"/>
                  <a:pt x="1704971" y="563407"/>
                  <a:pt x="1777771" y="546415"/>
                </a:cubicBezTo>
                <a:cubicBezTo>
                  <a:pt x="1985101" y="498037"/>
                  <a:pt x="2185793" y="412236"/>
                  <a:pt x="2348280" y="302508"/>
                </a:cubicBezTo>
                <a:cubicBezTo>
                  <a:pt x="2398829" y="268380"/>
                  <a:pt x="2408326" y="258455"/>
                  <a:pt x="2408326" y="239776"/>
                </a:cubicBezTo>
                <a:cubicBezTo>
                  <a:pt x="2408326" y="196704"/>
                  <a:pt x="2376322" y="190741"/>
                  <a:pt x="2302941" y="220126"/>
                </a:cubicBezTo>
                <a:cubicBezTo>
                  <a:pt x="2201738" y="260674"/>
                  <a:pt x="2140187" y="281210"/>
                  <a:pt x="2002561" y="320367"/>
                </a:cubicBezTo>
                <a:cubicBezTo>
                  <a:pt x="1753139" y="391319"/>
                  <a:pt x="1379225" y="423885"/>
                  <a:pt x="1116736" y="397510"/>
                </a:cubicBezTo>
                <a:cubicBezTo>
                  <a:pt x="731040" y="358743"/>
                  <a:pt x="381710" y="251216"/>
                  <a:pt x="70367" y="75413"/>
                </a:cubicBezTo>
                <a:cubicBezTo>
                  <a:pt x="32610" y="54086"/>
                  <a:pt x="19789" y="51610"/>
                  <a:pt x="8026" y="63373"/>
                </a:cubicBezTo>
              </a:path>
            </a:pathLst>
          </a:custGeom>
          <a:solidFill>
            <a:schemeClr val="bg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4CDFA2A-FB34-4121-9BAD-CAF9D9AE8B97}"/>
              </a:ext>
            </a:extLst>
          </p:cNvPr>
          <p:cNvSpPr/>
          <p:nvPr/>
        </p:nvSpPr>
        <p:spPr>
          <a:xfrm>
            <a:off x="647700" y="3795110"/>
            <a:ext cx="2042886" cy="77400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8C58D56-97C9-486F-A6EE-11E48E7911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23" y="4041535"/>
            <a:ext cx="1374040" cy="4144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F82D4C-D96C-4AE5-9FE2-7923B5A8F39D}"/>
              </a:ext>
            </a:extLst>
          </p:cNvPr>
          <p:cNvSpPr txBox="1"/>
          <p:nvPr/>
        </p:nvSpPr>
        <p:spPr>
          <a:xfrm flipH="1">
            <a:off x="8877298" y="5894407"/>
            <a:ext cx="3074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Vinay_S8366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5512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47BE60-3434-4E7E-9DD1-60DCE6C930EE}"/>
              </a:ext>
            </a:extLst>
          </p:cNvPr>
          <p:cNvSpPr/>
          <p:nvPr/>
        </p:nvSpPr>
        <p:spPr>
          <a:xfrm>
            <a:off x="6443620" y="1043723"/>
            <a:ext cx="5828266" cy="1325524"/>
          </a:xfrm>
          <a:custGeom>
            <a:avLst/>
            <a:gdLst>
              <a:gd name="connsiteX0" fmla="*/ 2400706 w 2640567"/>
              <a:gd name="connsiteY0" fmla="*/ 4166 h 600545"/>
              <a:gd name="connsiteX1" fmla="*/ 2360701 w 2640567"/>
              <a:gd name="connsiteY1" fmla="*/ 10005 h 600545"/>
              <a:gd name="connsiteX2" fmla="*/ 2147607 w 2640567"/>
              <a:gd name="connsiteY2" fmla="*/ 124552 h 600545"/>
              <a:gd name="connsiteX3" fmla="*/ 2219045 w 2640567"/>
              <a:gd name="connsiteY3" fmla="*/ 122161 h 600545"/>
              <a:gd name="connsiteX4" fmla="*/ 2504185 w 2640567"/>
              <a:gd name="connsiteY4" fmla="*/ 141478 h 600545"/>
              <a:gd name="connsiteX5" fmla="*/ 2444054 w 2640567"/>
              <a:gd name="connsiteY5" fmla="*/ 418770 h 600545"/>
              <a:gd name="connsiteX6" fmla="*/ 2433091 w 2640567"/>
              <a:gd name="connsiteY6" fmla="*/ 492341 h 600545"/>
              <a:gd name="connsiteX7" fmla="*/ 2589272 w 2640567"/>
              <a:gd name="connsiteY7" fmla="*/ 310576 h 600545"/>
              <a:gd name="connsiteX8" fmla="*/ 2635754 w 2640567"/>
              <a:gd name="connsiteY8" fmla="*/ 51943 h 600545"/>
              <a:gd name="connsiteX9" fmla="*/ 2400706 w 2640567"/>
              <a:gd name="connsiteY9" fmla="*/ 4166 h 600545"/>
              <a:gd name="connsiteX10" fmla="*/ 8026 w 2640567"/>
              <a:gd name="connsiteY10" fmla="*/ 63373 h 600545"/>
              <a:gd name="connsiteX11" fmla="*/ 97561 w 2640567"/>
              <a:gd name="connsiteY11" fmla="*/ 175492 h 600545"/>
              <a:gd name="connsiteX12" fmla="*/ 655726 w 2640567"/>
              <a:gd name="connsiteY12" fmla="*/ 488788 h 600545"/>
              <a:gd name="connsiteX13" fmla="*/ 789076 w 2640567"/>
              <a:gd name="connsiteY13" fmla="*/ 531746 h 600545"/>
              <a:gd name="connsiteX14" fmla="*/ 1636801 w 2640567"/>
              <a:gd name="connsiteY14" fmla="*/ 575333 h 600545"/>
              <a:gd name="connsiteX15" fmla="*/ 1777771 w 2640567"/>
              <a:gd name="connsiteY15" fmla="*/ 546415 h 600545"/>
              <a:gd name="connsiteX16" fmla="*/ 2348280 w 2640567"/>
              <a:gd name="connsiteY16" fmla="*/ 302508 h 600545"/>
              <a:gd name="connsiteX17" fmla="*/ 2408326 w 2640567"/>
              <a:gd name="connsiteY17" fmla="*/ 239776 h 600545"/>
              <a:gd name="connsiteX18" fmla="*/ 2302941 w 2640567"/>
              <a:gd name="connsiteY18" fmla="*/ 220126 h 600545"/>
              <a:gd name="connsiteX19" fmla="*/ 2002561 w 2640567"/>
              <a:gd name="connsiteY19" fmla="*/ 320367 h 600545"/>
              <a:gd name="connsiteX20" fmla="*/ 1116736 w 2640567"/>
              <a:gd name="connsiteY20" fmla="*/ 397510 h 600545"/>
              <a:gd name="connsiteX21" fmla="*/ 70367 w 2640567"/>
              <a:gd name="connsiteY21" fmla="*/ 75413 h 600545"/>
              <a:gd name="connsiteX22" fmla="*/ 8026 w 2640567"/>
              <a:gd name="connsiteY22" fmla="*/ 63373 h 60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40567" h="600545">
                <a:moveTo>
                  <a:pt x="2400706" y="4166"/>
                </a:moveTo>
                <a:cubicBezTo>
                  <a:pt x="2397562" y="4928"/>
                  <a:pt x="2379560" y="7557"/>
                  <a:pt x="2360701" y="10005"/>
                </a:cubicBezTo>
                <a:cubicBezTo>
                  <a:pt x="2237923" y="25949"/>
                  <a:pt x="2111003" y="94177"/>
                  <a:pt x="2147607" y="124552"/>
                </a:cubicBezTo>
                <a:cubicBezTo>
                  <a:pt x="2152551" y="128658"/>
                  <a:pt x="2165029" y="128238"/>
                  <a:pt x="2219045" y="122161"/>
                </a:cubicBezTo>
                <a:cubicBezTo>
                  <a:pt x="2370064" y="105188"/>
                  <a:pt x="2486850" y="113103"/>
                  <a:pt x="2504185" y="141478"/>
                </a:cubicBezTo>
                <a:cubicBezTo>
                  <a:pt x="2523349" y="172844"/>
                  <a:pt x="2502509" y="268923"/>
                  <a:pt x="2444054" y="418770"/>
                </a:cubicBezTo>
                <a:cubicBezTo>
                  <a:pt x="2420651" y="478758"/>
                  <a:pt x="2419146" y="488836"/>
                  <a:pt x="2433091" y="492341"/>
                </a:cubicBezTo>
                <a:cubicBezTo>
                  <a:pt x="2469305" y="501428"/>
                  <a:pt x="2543133" y="415503"/>
                  <a:pt x="2589272" y="310576"/>
                </a:cubicBezTo>
                <a:cubicBezTo>
                  <a:pt x="2628601" y="221117"/>
                  <a:pt x="2650985" y="96596"/>
                  <a:pt x="2635754" y="51943"/>
                </a:cubicBezTo>
                <a:cubicBezTo>
                  <a:pt x="2625086" y="20654"/>
                  <a:pt x="2465943" y="-11693"/>
                  <a:pt x="2400706" y="4166"/>
                </a:cubicBezTo>
                <a:moveTo>
                  <a:pt x="8026" y="63373"/>
                </a:moveTo>
                <a:cubicBezTo>
                  <a:pt x="-11405" y="82804"/>
                  <a:pt x="-633" y="96292"/>
                  <a:pt x="97561" y="175492"/>
                </a:cubicBezTo>
                <a:cubicBezTo>
                  <a:pt x="266658" y="311871"/>
                  <a:pt x="449538" y="414522"/>
                  <a:pt x="655726" y="488788"/>
                </a:cubicBezTo>
                <a:cubicBezTo>
                  <a:pt x="699826" y="504676"/>
                  <a:pt x="723953" y="512448"/>
                  <a:pt x="789076" y="531746"/>
                </a:cubicBezTo>
                <a:cubicBezTo>
                  <a:pt x="1032011" y="603736"/>
                  <a:pt x="1365624" y="620891"/>
                  <a:pt x="1636801" y="575333"/>
                </a:cubicBezTo>
                <a:cubicBezTo>
                  <a:pt x="1692227" y="566017"/>
                  <a:pt x="1704971" y="563407"/>
                  <a:pt x="1777771" y="546415"/>
                </a:cubicBezTo>
                <a:cubicBezTo>
                  <a:pt x="1985101" y="498037"/>
                  <a:pt x="2185793" y="412236"/>
                  <a:pt x="2348280" y="302508"/>
                </a:cubicBezTo>
                <a:cubicBezTo>
                  <a:pt x="2398829" y="268380"/>
                  <a:pt x="2408326" y="258455"/>
                  <a:pt x="2408326" y="239776"/>
                </a:cubicBezTo>
                <a:cubicBezTo>
                  <a:pt x="2408326" y="196704"/>
                  <a:pt x="2376322" y="190741"/>
                  <a:pt x="2302941" y="220126"/>
                </a:cubicBezTo>
                <a:cubicBezTo>
                  <a:pt x="2201738" y="260674"/>
                  <a:pt x="2140187" y="281210"/>
                  <a:pt x="2002561" y="320367"/>
                </a:cubicBezTo>
                <a:cubicBezTo>
                  <a:pt x="1753139" y="391319"/>
                  <a:pt x="1379225" y="423885"/>
                  <a:pt x="1116736" y="397510"/>
                </a:cubicBezTo>
                <a:cubicBezTo>
                  <a:pt x="731040" y="358743"/>
                  <a:pt x="381710" y="251216"/>
                  <a:pt x="70367" y="75413"/>
                </a:cubicBezTo>
                <a:cubicBezTo>
                  <a:pt x="32610" y="54086"/>
                  <a:pt x="19789" y="51610"/>
                  <a:pt x="8026" y="63373"/>
                </a:cubicBezTo>
              </a:path>
            </a:pathLst>
          </a:custGeom>
          <a:solidFill>
            <a:schemeClr val="bg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292D85-5EEA-461A-B91A-DD8351882B4F}"/>
              </a:ext>
            </a:extLst>
          </p:cNvPr>
          <p:cNvSpPr txBox="1"/>
          <p:nvPr/>
        </p:nvSpPr>
        <p:spPr>
          <a:xfrm>
            <a:off x="813918" y="1911595"/>
            <a:ext cx="95861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Research market trends for underperforming products.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Implement targeted marketing campaigns to boost sales.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Explore opportunities for product line expansion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r>
              <a:rPr lang="en-US" sz="2000" dirty="0"/>
              <a:t>These recommendations aim to address underperforming products, increase sales through targeted marketing efforts, and explore options for expanding the product line to attract new customers.</a:t>
            </a:r>
          </a:p>
          <a:p>
            <a:endParaRPr lang="en-IN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DEF8C3F-E216-4B46-970A-73B6515AF4CD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9EC83FD-3914-4DF0-A7F5-7CC12C6545F7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CECBB8F-D129-4BC3-AC3A-D766308BBE4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B9C386-6918-455F-9AF1-87E6F693BF71}"/>
              </a:ext>
            </a:extLst>
          </p:cNvPr>
          <p:cNvSpPr/>
          <p:nvPr/>
        </p:nvSpPr>
        <p:spPr>
          <a:xfrm>
            <a:off x="331596" y="419237"/>
            <a:ext cx="7435779" cy="1058422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Recommendations</a:t>
            </a:r>
            <a:endParaRPr lang="en-ID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957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65B98DB2-C2C5-484E-89F4-7F34AEF15D27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B1C9F77-D7FC-4A31-B5E7-9CAC183D9673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E40593F5-2E54-49CB-9E17-62DE0E1EC7BB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24B795-6B19-428C-A98F-7E5C7C7E2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541" y="1185862"/>
            <a:ext cx="747712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07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ED406A3-6373-4D7A-9EBF-B1A3AEA1458D}"/>
              </a:ext>
            </a:extLst>
          </p:cNvPr>
          <p:cNvSpPr/>
          <p:nvPr/>
        </p:nvSpPr>
        <p:spPr>
          <a:xfrm flipH="1">
            <a:off x="679232" y="1915490"/>
            <a:ext cx="5866463" cy="3214055"/>
          </a:xfrm>
          <a:prstGeom prst="round2SameRect">
            <a:avLst>
              <a:gd name="adj1" fmla="val 8936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>
                <a:solidFill>
                  <a:schemeClr val="tx1"/>
                </a:solidFill>
              </a:rPr>
              <a:t>Thank you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91CCCE84-A082-4435-A188-269D4D526300}"/>
              </a:ext>
            </a:extLst>
          </p:cNvPr>
          <p:cNvSpPr txBox="1">
            <a:spLocks/>
          </p:cNvSpPr>
          <p:nvPr/>
        </p:nvSpPr>
        <p:spPr>
          <a:xfrm>
            <a:off x="1310281" y="2185714"/>
            <a:ext cx="5374397" cy="294383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 descr="A person holding a computer&#10;&#10;Description automatically generated with medium confidence">
            <a:extLst>
              <a:ext uri="{FF2B5EF4-FFF2-40B4-BE49-F238E27FC236}">
                <a16:creationId xmlns:a16="http://schemas.microsoft.com/office/drawing/2014/main" id="{D0101EF0-D8FD-4B52-8273-69ECCAAD30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84" r="16736"/>
          <a:stretch/>
        </p:blipFill>
        <p:spPr>
          <a:xfrm flipH="1">
            <a:off x="6529138" y="679787"/>
            <a:ext cx="4983630" cy="554472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61FF88C-B0FA-4CAA-8BB2-DAB60E19212D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59C10F5-B53C-4079-B236-E785F20CE54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38CA8B5-E827-4A93-9206-B5412E2597C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602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ounded Rectangle 109">
            <a:extLst>
              <a:ext uri="{FF2B5EF4-FFF2-40B4-BE49-F238E27FC236}">
                <a16:creationId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1BED403C-A43A-4B47-BB94-C2A67956DCC4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5A43FA3-E6AD-4BC1-8F03-3B181CC959C7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3F741A2-2517-494A-868D-957D47F779A9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11" name="Picture 110" descr="Woman celebrating in caf�">
            <a:extLst>
              <a:ext uri="{FF2B5EF4-FFF2-40B4-BE49-F238E27FC236}">
                <a16:creationId xmlns:a16="http://schemas.microsoft.com/office/drawing/2014/main" id="{E9002997-236B-4535-AA54-38D4890559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8" t="2184" r="47658"/>
          <a:stretch/>
        </p:blipFill>
        <p:spPr>
          <a:xfrm>
            <a:off x="11723" y="-1"/>
            <a:ext cx="3706167" cy="6858001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A8EEE395-F425-4479-B8CA-396165CBEC39}"/>
              </a:ext>
            </a:extLst>
          </p:cNvPr>
          <p:cNvSpPr/>
          <p:nvPr/>
        </p:nvSpPr>
        <p:spPr>
          <a:xfrm>
            <a:off x="-8374" y="-49388"/>
            <a:ext cx="3726264" cy="6907387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52C2202-1AD1-46D6-B8B1-9AA6A5A7E6C1}"/>
              </a:ext>
            </a:extLst>
          </p:cNvPr>
          <p:cNvSpPr/>
          <p:nvPr/>
        </p:nvSpPr>
        <p:spPr>
          <a:xfrm>
            <a:off x="565220" y="277909"/>
            <a:ext cx="2579076" cy="761075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accent1">
                  <a:lumMod val="50000"/>
                </a:schemeClr>
              </a:solidFill>
              <a:latin typeface="Tw Cen MT (Body)"/>
              <a:cs typeface="Times New Roman" panose="02020603050405020304" pitchFamily="18" charset="0"/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Tw Cen MT (Body)"/>
                <a:cs typeface="Times New Roman" panose="02020603050405020304" pitchFamily="18" charset="0"/>
              </a:rPr>
              <a:t>INTRODUCTION</a:t>
            </a:r>
          </a:p>
          <a:p>
            <a:endParaRPr lang="en-IN" sz="24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D93541-24BC-423E-B797-27FB20832AC4}"/>
              </a:ext>
            </a:extLst>
          </p:cNvPr>
          <p:cNvSpPr txBox="1"/>
          <p:nvPr/>
        </p:nvSpPr>
        <p:spPr>
          <a:xfrm>
            <a:off x="4501661" y="890545"/>
            <a:ext cx="541606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w Cen MT (Body)"/>
                <a:cs typeface="Times New Roman" panose="02020603050405020304" pitchFamily="18" charset="0"/>
              </a:rPr>
              <a:t>  Project overview:</a:t>
            </a:r>
          </a:p>
          <a:p>
            <a:endParaRPr lang="en-US" sz="2800" b="1" dirty="0">
              <a:latin typeface="Tw Cen MT (Body)"/>
              <a:cs typeface="Times New Roman" panose="02020603050405020304" pitchFamily="18" charset="0"/>
            </a:endParaRPr>
          </a:p>
          <a:p>
            <a:pPr algn="ctr"/>
            <a:r>
              <a:rPr lang="en-US" sz="2400" b="1" dirty="0">
                <a:latin typeface="Tw Cen MT (Body)"/>
                <a:cs typeface="Times New Roman" panose="02020603050405020304" pitchFamily="18" charset="0"/>
              </a:rPr>
              <a:t>Purpose: </a:t>
            </a:r>
            <a:r>
              <a:rPr lang="en-US" sz="2400" dirty="0">
                <a:latin typeface="Tw Cen MT (Body)"/>
                <a:cs typeface="Times New Roman" panose="02020603050405020304" pitchFamily="18" charset="0"/>
              </a:rPr>
              <a:t>Analyze Amazon sales data to understand sales trends, customer behavior, and product performance</a:t>
            </a:r>
            <a:r>
              <a:rPr lang="en-US" dirty="0">
                <a:latin typeface="Tw Cen MT (Body)"/>
                <a:cs typeface="Times New Roman" panose="02020603050405020304" pitchFamily="18" charset="0"/>
              </a:rPr>
              <a:t>.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6A15C9-2BDA-4B80-9129-5DFAE40EF738}"/>
              </a:ext>
            </a:extLst>
          </p:cNvPr>
          <p:cNvSpPr txBox="1"/>
          <p:nvPr/>
        </p:nvSpPr>
        <p:spPr>
          <a:xfrm>
            <a:off x="4633126" y="2941340"/>
            <a:ext cx="499235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latin typeface="Tw Cen MT (Body)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w Cen MT (Body)"/>
                <a:cs typeface="Times New Roman" panose="02020603050405020304" pitchFamily="18" charset="0"/>
              </a:rPr>
              <a:t>Objectives:</a:t>
            </a:r>
          </a:p>
          <a:p>
            <a:endParaRPr lang="en-US" sz="2000" b="1" dirty="0">
              <a:latin typeface="Tw Cen MT (Body)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w Cen MT (Body)"/>
                <a:cs typeface="Times New Roman" panose="02020603050405020304" pitchFamily="18" charset="0"/>
              </a:rPr>
              <a:t>Extract actionable insights from sales data.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w Cen MT (Body)"/>
                <a:cs typeface="Times New Roman" panose="02020603050405020304" pitchFamily="18" charset="0"/>
              </a:rPr>
              <a:t>Identify key trends and patterns in customer behavior.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w Cen MT (Body)"/>
                <a:cs typeface="Times New Roman" panose="02020603050405020304" pitchFamily="18" charset="0"/>
              </a:rPr>
              <a:t>Evaluate the performance of different product categories.</a:t>
            </a:r>
            <a:endParaRPr lang="en-IN" sz="2000" dirty="0">
              <a:latin typeface="Tw Cen MT (Body)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81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9" name="Picture 2" descr="two people sitting during day">
            <a:extLst>
              <a:ext uri="{FF2B5EF4-FFF2-40B4-BE49-F238E27FC236}">
                <a16:creationId xmlns:a16="http://schemas.microsoft.com/office/drawing/2014/main" id="{EE82EAAB-8DBD-4011-AD6E-2B29C85A4A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2" t="-221" r="16920" b="130"/>
          <a:stretch/>
        </p:blipFill>
        <p:spPr bwMode="auto">
          <a:xfrm>
            <a:off x="44809" y="93518"/>
            <a:ext cx="4714228" cy="67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DBEE8174-7297-4CBB-A06B-9BF6AD09849C}"/>
              </a:ext>
            </a:extLst>
          </p:cNvPr>
          <p:cNvSpPr/>
          <p:nvPr/>
        </p:nvSpPr>
        <p:spPr>
          <a:xfrm>
            <a:off x="-1" y="0"/>
            <a:ext cx="4759037" cy="6857999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88173286-20B8-4506-BCC1-4606AA3742E9}"/>
              </a:ext>
            </a:extLst>
          </p:cNvPr>
          <p:cNvSpPr/>
          <p:nvPr/>
        </p:nvSpPr>
        <p:spPr>
          <a:xfrm>
            <a:off x="505765" y="311498"/>
            <a:ext cx="3486778" cy="723482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Dataset overview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ED661B-2876-4D93-8F72-F146573979B6}"/>
              </a:ext>
            </a:extLst>
          </p:cNvPr>
          <p:cNvSpPr txBox="1"/>
          <p:nvPr/>
        </p:nvSpPr>
        <p:spPr>
          <a:xfrm>
            <a:off x="4923692" y="1034980"/>
            <a:ext cx="647114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Structure of the Dataset</a:t>
            </a:r>
            <a:endParaRPr lang="en-US" b="1" dirty="0"/>
          </a:p>
          <a:p>
            <a:pPr lvl="1"/>
            <a:r>
              <a:rPr lang="en-US" dirty="0"/>
              <a:t>Total Rows: 1000</a:t>
            </a:r>
          </a:p>
          <a:p>
            <a:pPr lvl="1"/>
            <a:r>
              <a:rPr lang="en-US" dirty="0"/>
              <a:t>Total Columns: 17</a:t>
            </a:r>
          </a:p>
          <a:p>
            <a:pPr lvl="1"/>
            <a:endParaRPr lang="en-US" sz="2400" dirty="0"/>
          </a:p>
          <a:p>
            <a:pPr lvl="1"/>
            <a:r>
              <a:rPr lang="en-US" sz="2400" b="1" dirty="0"/>
              <a:t>Data Source</a:t>
            </a:r>
            <a:r>
              <a:rPr lang="en-US" dirty="0"/>
              <a:t>: Sales transactions from branches in Mandalay, Yangon, and </a:t>
            </a:r>
            <a:r>
              <a:rPr lang="en-US" dirty="0" err="1"/>
              <a:t>Naypyitaw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sz="2400" b="1" dirty="0"/>
              <a:t>17 columns</a:t>
            </a:r>
            <a:r>
              <a:rPr lang="en-US" dirty="0"/>
              <a:t>: </a:t>
            </a:r>
            <a:r>
              <a:rPr lang="en-US" dirty="0" err="1"/>
              <a:t>invoice_id</a:t>
            </a:r>
            <a:r>
              <a:rPr lang="en-US" dirty="0"/>
              <a:t>, branch, city, </a:t>
            </a:r>
            <a:r>
              <a:rPr lang="en-US" dirty="0" err="1"/>
              <a:t>customer_type</a:t>
            </a:r>
            <a:r>
              <a:rPr lang="en-US" dirty="0"/>
              <a:t>, gender, </a:t>
            </a:r>
            <a:r>
              <a:rPr lang="en-US" dirty="0" err="1"/>
              <a:t>product_line</a:t>
            </a:r>
            <a:r>
              <a:rPr lang="en-US" dirty="0"/>
              <a:t>, </a:t>
            </a:r>
            <a:r>
              <a:rPr lang="en-US" dirty="0" err="1"/>
              <a:t>unit_price</a:t>
            </a:r>
            <a:r>
              <a:rPr lang="en-US" dirty="0"/>
              <a:t>, quantity, VAT, total, date, time, </a:t>
            </a:r>
            <a:r>
              <a:rPr lang="en-US" dirty="0" err="1"/>
              <a:t>payment_method</a:t>
            </a:r>
            <a:r>
              <a:rPr lang="en-US" dirty="0"/>
              <a:t>, cogs, </a:t>
            </a:r>
            <a:r>
              <a:rPr lang="en-US" dirty="0" err="1"/>
              <a:t>gross_margin_percentage</a:t>
            </a:r>
            <a:r>
              <a:rPr lang="en-US" dirty="0"/>
              <a:t>, </a:t>
            </a:r>
            <a:r>
              <a:rPr lang="en-US" dirty="0" err="1"/>
              <a:t>gross_income</a:t>
            </a:r>
            <a:r>
              <a:rPr lang="en-US" dirty="0"/>
              <a:t>, rating.</a:t>
            </a:r>
          </a:p>
          <a:p>
            <a:endParaRPr lang="en-US" dirty="0"/>
          </a:p>
          <a:p>
            <a:r>
              <a:rPr lang="en-US" dirty="0"/>
              <a:t>        Sales data from Mandalay, Yangon, </a:t>
            </a:r>
            <a:r>
              <a:rPr lang="en-US" dirty="0" err="1"/>
              <a:t>Naypyitaw</a:t>
            </a:r>
            <a:r>
              <a:rPr lang="en-US" dirty="0"/>
              <a:t> branches.</a:t>
            </a:r>
          </a:p>
          <a:p>
            <a:endParaRPr lang="en-US" dirty="0"/>
          </a:p>
          <a:p>
            <a:r>
              <a:rPr lang="en-US" dirty="0"/>
              <a:t>        Includes customer info, product details, financials.</a:t>
            </a:r>
          </a:p>
        </p:txBody>
      </p:sp>
    </p:spTree>
    <p:extLst>
      <p:ext uri="{BB962C8B-B14F-4D97-AF65-F5344CB8AC3E}">
        <p14:creationId xmlns:p14="http://schemas.microsoft.com/office/powerpoint/2010/main" val="2855933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AutoShape 8">
            <a:extLst>
              <a:ext uri="{FF2B5EF4-FFF2-40B4-BE49-F238E27FC236}">
                <a16:creationId xmlns:a16="http://schemas.microsoft.com/office/drawing/2014/main" id="{7DABCCEA-C077-4D7D-92E1-3600D43306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6189" y="-1380811"/>
            <a:ext cx="4962211" cy="496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" name="Picture 12" descr="Pregnant woman at work">
            <a:extLst>
              <a:ext uri="{FF2B5EF4-FFF2-40B4-BE49-F238E27FC236}">
                <a16:creationId xmlns:a16="http://schemas.microsoft.com/office/drawing/2014/main" id="{5C705D05-28A3-49B8-AE16-D842DAD4E4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0" t="65027" r="2060" b="10862"/>
          <a:stretch/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10584068 w 10896600"/>
              <a:gd name="connsiteY0" fmla="*/ 0 h 1875157"/>
              <a:gd name="connsiteX1" fmla="*/ 312532 w 10896600"/>
              <a:gd name="connsiteY1" fmla="*/ 0 h 1875157"/>
              <a:gd name="connsiteX2" fmla="*/ 0 w 10896600"/>
              <a:gd name="connsiteY2" fmla="*/ 312532 h 1875157"/>
              <a:gd name="connsiteX3" fmla="*/ 0 w 10896600"/>
              <a:gd name="connsiteY3" fmla="*/ 1875157 h 1875157"/>
              <a:gd name="connsiteX4" fmla="*/ 10896600 w 10896600"/>
              <a:gd name="connsiteY4" fmla="*/ 1875157 h 1875157"/>
              <a:gd name="connsiteX5" fmla="*/ 10896600 w 10896600"/>
              <a:gd name="connsiteY5" fmla="*/ 312532 h 1875157"/>
              <a:gd name="connsiteX6" fmla="*/ 10584068 w 10896600"/>
              <a:gd name="connsiteY6" fmla="*/ 0 h 187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96600" h="1875157">
                <a:moveTo>
                  <a:pt x="10584068" y="0"/>
                </a:moveTo>
                <a:lnTo>
                  <a:pt x="312532" y="0"/>
                </a:lnTo>
                <a:cubicBezTo>
                  <a:pt x="139925" y="0"/>
                  <a:pt x="0" y="139925"/>
                  <a:pt x="0" y="312532"/>
                </a:cubicBezTo>
                <a:lnTo>
                  <a:pt x="0" y="1875157"/>
                </a:lnTo>
                <a:lnTo>
                  <a:pt x="10896600" y="1875157"/>
                </a:lnTo>
                <a:lnTo>
                  <a:pt x="10896600" y="312532"/>
                </a:lnTo>
                <a:cubicBezTo>
                  <a:pt x="10896600" y="139925"/>
                  <a:pt x="10756675" y="0"/>
                  <a:pt x="10584068" y="0"/>
                </a:cubicBezTo>
                <a:close/>
              </a:path>
            </a:pathLst>
          </a:custGeom>
        </p:spPr>
      </p:pic>
      <p:sp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0E458553-EB5E-4307-83A1-A38CD92C878F}"/>
              </a:ext>
            </a:extLst>
          </p:cNvPr>
          <p:cNvSpPr/>
          <p:nvPr/>
        </p:nvSpPr>
        <p:spPr>
          <a:xfrm flipH="1">
            <a:off x="-1" y="0"/>
            <a:ext cx="12191998" cy="6857999"/>
          </a:xfrm>
          <a:prstGeom prst="round2SameRect">
            <a:avLst>
              <a:gd name="adj1" fmla="val 1663"/>
              <a:gd name="adj2" fmla="val 0"/>
            </a:avLst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F59719F-7311-432F-AECC-EA0C195F455B}"/>
              </a:ext>
            </a:extLst>
          </p:cNvPr>
          <p:cNvSpPr/>
          <p:nvPr/>
        </p:nvSpPr>
        <p:spPr>
          <a:xfrm>
            <a:off x="401931" y="331596"/>
            <a:ext cx="3416440" cy="1077771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Analysis Approach</a:t>
            </a:r>
          </a:p>
        </p:txBody>
      </p:sp>
      <p:sp>
        <p:nvSpPr>
          <p:cNvPr id="17" name="Rectangle: Top Corners Rounded 16">
            <a:extLst>
              <a:ext uri="{FF2B5EF4-FFF2-40B4-BE49-F238E27FC236}">
                <a16:creationId xmlns:a16="http://schemas.microsoft.com/office/drawing/2014/main" id="{EB298371-CEA7-4EEB-8F92-CB4A8D57A3F1}"/>
              </a:ext>
            </a:extLst>
          </p:cNvPr>
          <p:cNvSpPr/>
          <p:nvPr/>
        </p:nvSpPr>
        <p:spPr>
          <a:xfrm>
            <a:off x="4298816" y="1771719"/>
            <a:ext cx="3537020" cy="3662729"/>
          </a:xfrm>
          <a:prstGeom prst="round2SameRect">
            <a:avLst>
              <a:gd name="adj1" fmla="val 1374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                       </a:t>
            </a:r>
            <a:r>
              <a:rPr lang="en-US" sz="2400" b="1" dirty="0">
                <a:solidFill>
                  <a:schemeClr val="tx1"/>
                </a:solidFill>
              </a:rPr>
              <a:t>02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Feature Engineering:</a:t>
            </a:r>
            <a:endParaRPr lang="en-US" dirty="0">
              <a:solidFill>
                <a:schemeClr val="tx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Creation of new features from existing data to enhance analysis.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Examples include deriving time-related features like </a:t>
            </a:r>
            <a:r>
              <a:rPr lang="en-US" dirty="0" err="1">
                <a:solidFill>
                  <a:schemeClr val="tx1"/>
                </a:solidFill>
              </a:rPr>
              <a:t>time_of_day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day_name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month_name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Provides additional context and insights into the data.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: Top Corners Rounded 17">
            <a:extLst>
              <a:ext uri="{FF2B5EF4-FFF2-40B4-BE49-F238E27FC236}">
                <a16:creationId xmlns:a16="http://schemas.microsoft.com/office/drawing/2014/main" id="{1B95CC8D-2D7D-4329-B95C-088B9AD0B8A5}"/>
              </a:ext>
            </a:extLst>
          </p:cNvPr>
          <p:cNvSpPr/>
          <p:nvPr/>
        </p:nvSpPr>
        <p:spPr>
          <a:xfrm>
            <a:off x="296837" y="1771719"/>
            <a:ext cx="3626628" cy="3662729"/>
          </a:xfrm>
          <a:prstGeom prst="round2SameRect">
            <a:avLst>
              <a:gd name="adj1" fmla="val 821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/>
                </a:solidFill>
              </a:rPr>
              <a:t>                   01</a:t>
            </a:r>
          </a:p>
          <a:p>
            <a:r>
              <a:rPr lang="en-US" b="1" dirty="0">
                <a:solidFill>
                  <a:schemeClr val="tx1"/>
                </a:solidFill>
              </a:rPr>
              <a:t>Data Wrangling:</a:t>
            </a:r>
            <a:endParaRPr lang="en-US" dirty="0">
              <a:solidFill>
                <a:schemeClr val="tx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Process of cleaning and organizing the raw data.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Detect and handle NULL or missing values.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Ensure data consistency and integrity.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id="{55D61035-B112-4796-94B5-0FA0E40E6F9F}"/>
              </a:ext>
            </a:extLst>
          </p:cNvPr>
          <p:cNvSpPr/>
          <p:nvPr/>
        </p:nvSpPr>
        <p:spPr>
          <a:xfrm>
            <a:off x="8211187" y="1771720"/>
            <a:ext cx="3773153" cy="3662729"/>
          </a:xfrm>
          <a:prstGeom prst="round2SameRect">
            <a:avLst>
              <a:gd name="adj1" fmla="val 821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                          </a:t>
            </a:r>
            <a:r>
              <a:rPr lang="en-US" sz="2400" b="1" dirty="0">
                <a:solidFill>
                  <a:schemeClr val="tx1"/>
                </a:solidFill>
              </a:rPr>
              <a:t>03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Exploratory Data Analysis (EDA):</a:t>
            </a: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In-depth analysis of the dataset to uncover patterns, trends, and relationships.</a:t>
            </a: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Utilize statistical and visualization techniques to explore data characteristics.</a:t>
            </a: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Identify key factors influencing sales, customer behavior, and product performance.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6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7EDB60C5-8EAF-4D2D-BA55-3AA6AC00D621}"/>
              </a:ext>
            </a:extLst>
          </p:cNvPr>
          <p:cNvSpPr/>
          <p:nvPr/>
        </p:nvSpPr>
        <p:spPr>
          <a:xfrm>
            <a:off x="11405861" y="6357542"/>
            <a:ext cx="337513" cy="337513"/>
          </a:xfrm>
          <a:prstGeom prst="ellipse">
            <a:avLst/>
          </a:prstGeom>
          <a:solidFill>
            <a:srgbClr val="232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DC79C307-A81D-4B1A-B42B-46ABAD955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5861" y="6383196"/>
            <a:ext cx="337513" cy="286205"/>
          </a:xfrm>
        </p:spPr>
        <p:txBody>
          <a:bodyPr/>
          <a:lstStyle/>
          <a:p>
            <a:pPr algn="ctr"/>
            <a:fld id="{9D6A4950-2E50-4A2B-B8A2-4ABC9E129430}" type="slidenum">
              <a:rPr lang="en-ID" sz="1050" smtClean="0">
                <a:solidFill>
                  <a:schemeClr val="bg1"/>
                </a:solidFill>
              </a:rPr>
              <a:pPr algn="ctr"/>
              <a:t>5</a:t>
            </a:fld>
            <a:endParaRPr lang="en-ID" sz="1050" dirty="0">
              <a:solidFill>
                <a:schemeClr val="bg1"/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47BE60-3434-4E7E-9DD1-60DCE6C930EE}"/>
              </a:ext>
            </a:extLst>
          </p:cNvPr>
          <p:cNvSpPr/>
          <p:nvPr/>
        </p:nvSpPr>
        <p:spPr>
          <a:xfrm>
            <a:off x="6443620" y="1043723"/>
            <a:ext cx="5828266" cy="1325524"/>
          </a:xfrm>
          <a:custGeom>
            <a:avLst/>
            <a:gdLst>
              <a:gd name="connsiteX0" fmla="*/ 2400706 w 2640567"/>
              <a:gd name="connsiteY0" fmla="*/ 4166 h 600545"/>
              <a:gd name="connsiteX1" fmla="*/ 2360701 w 2640567"/>
              <a:gd name="connsiteY1" fmla="*/ 10005 h 600545"/>
              <a:gd name="connsiteX2" fmla="*/ 2147607 w 2640567"/>
              <a:gd name="connsiteY2" fmla="*/ 124552 h 600545"/>
              <a:gd name="connsiteX3" fmla="*/ 2219045 w 2640567"/>
              <a:gd name="connsiteY3" fmla="*/ 122161 h 600545"/>
              <a:gd name="connsiteX4" fmla="*/ 2504185 w 2640567"/>
              <a:gd name="connsiteY4" fmla="*/ 141478 h 600545"/>
              <a:gd name="connsiteX5" fmla="*/ 2444054 w 2640567"/>
              <a:gd name="connsiteY5" fmla="*/ 418770 h 600545"/>
              <a:gd name="connsiteX6" fmla="*/ 2433091 w 2640567"/>
              <a:gd name="connsiteY6" fmla="*/ 492341 h 600545"/>
              <a:gd name="connsiteX7" fmla="*/ 2589272 w 2640567"/>
              <a:gd name="connsiteY7" fmla="*/ 310576 h 600545"/>
              <a:gd name="connsiteX8" fmla="*/ 2635754 w 2640567"/>
              <a:gd name="connsiteY8" fmla="*/ 51943 h 600545"/>
              <a:gd name="connsiteX9" fmla="*/ 2400706 w 2640567"/>
              <a:gd name="connsiteY9" fmla="*/ 4166 h 600545"/>
              <a:gd name="connsiteX10" fmla="*/ 8026 w 2640567"/>
              <a:gd name="connsiteY10" fmla="*/ 63373 h 600545"/>
              <a:gd name="connsiteX11" fmla="*/ 97561 w 2640567"/>
              <a:gd name="connsiteY11" fmla="*/ 175492 h 600545"/>
              <a:gd name="connsiteX12" fmla="*/ 655726 w 2640567"/>
              <a:gd name="connsiteY12" fmla="*/ 488788 h 600545"/>
              <a:gd name="connsiteX13" fmla="*/ 789076 w 2640567"/>
              <a:gd name="connsiteY13" fmla="*/ 531746 h 600545"/>
              <a:gd name="connsiteX14" fmla="*/ 1636801 w 2640567"/>
              <a:gd name="connsiteY14" fmla="*/ 575333 h 600545"/>
              <a:gd name="connsiteX15" fmla="*/ 1777771 w 2640567"/>
              <a:gd name="connsiteY15" fmla="*/ 546415 h 600545"/>
              <a:gd name="connsiteX16" fmla="*/ 2348280 w 2640567"/>
              <a:gd name="connsiteY16" fmla="*/ 302508 h 600545"/>
              <a:gd name="connsiteX17" fmla="*/ 2408326 w 2640567"/>
              <a:gd name="connsiteY17" fmla="*/ 239776 h 600545"/>
              <a:gd name="connsiteX18" fmla="*/ 2302941 w 2640567"/>
              <a:gd name="connsiteY18" fmla="*/ 220126 h 600545"/>
              <a:gd name="connsiteX19" fmla="*/ 2002561 w 2640567"/>
              <a:gd name="connsiteY19" fmla="*/ 320367 h 600545"/>
              <a:gd name="connsiteX20" fmla="*/ 1116736 w 2640567"/>
              <a:gd name="connsiteY20" fmla="*/ 397510 h 600545"/>
              <a:gd name="connsiteX21" fmla="*/ 70367 w 2640567"/>
              <a:gd name="connsiteY21" fmla="*/ 75413 h 600545"/>
              <a:gd name="connsiteX22" fmla="*/ 8026 w 2640567"/>
              <a:gd name="connsiteY22" fmla="*/ 63373 h 60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640567" h="600545">
                <a:moveTo>
                  <a:pt x="2400706" y="4166"/>
                </a:moveTo>
                <a:cubicBezTo>
                  <a:pt x="2397562" y="4928"/>
                  <a:pt x="2379560" y="7557"/>
                  <a:pt x="2360701" y="10005"/>
                </a:cubicBezTo>
                <a:cubicBezTo>
                  <a:pt x="2237923" y="25949"/>
                  <a:pt x="2111003" y="94177"/>
                  <a:pt x="2147607" y="124552"/>
                </a:cubicBezTo>
                <a:cubicBezTo>
                  <a:pt x="2152551" y="128658"/>
                  <a:pt x="2165029" y="128238"/>
                  <a:pt x="2219045" y="122161"/>
                </a:cubicBezTo>
                <a:cubicBezTo>
                  <a:pt x="2370064" y="105188"/>
                  <a:pt x="2486850" y="113103"/>
                  <a:pt x="2504185" y="141478"/>
                </a:cubicBezTo>
                <a:cubicBezTo>
                  <a:pt x="2523349" y="172844"/>
                  <a:pt x="2502509" y="268923"/>
                  <a:pt x="2444054" y="418770"/>
                </a:cubicBezTo>
                <a:cubicBezTo>
                  <a:pt x="2420651" y="478758"/>
                  <a:pt x="2419146" y="488836"/>
                  <a:pt x="2433091" y="492341"/>
                </a:cubicBezTo>
                <a:cubicBezTo>
                  <a:pt x="2469305" y="501428"/>
                  <a:pt x="2543133" y="415503"/>
                  <a:pt x="2589272" y="310576"/>
                </a:cubicBezTo>
                <a:cubicBezTo>
                  <a:pt x="2628601" y="221117"/>
                  <a:pt x="2650985" y="96596"/>
                  <a:pt x="2635754" y="51943"/>
                </a:cubicBezTo>
                <a:cubicBezTo>
                  <a:pt x="2625086" y="20654"/>
                  <a:pt x="2465943" y="-11693"/>
                  <a:pt x="2400706" y="4166"/>
                </a:cubicBezTo>
                <a:moveTo>
                  <a:pt x="8026" y="63373"/>
                </a:moveTo>
                <a:cubicBezTo>
                  <a:pt x="-11405" y="82804"/>
                  <a:pt x="-633" y="96292"/>
                  <a:pt x="97561" y="175492"/>
                </a:cubicBezTo>
                <a:cubicBezTo>
                  <a:pt x="266658" y="311871"/>
                  <a:pt x="449538" y="414522"/>
                  <a:pt x="655726" y="488788"/>
                </a:cubicBezTo>
                <a:cubicBezTo>
                  <a:pt x="699826" y="504676"/>
                  <a:pt x="723953" y="512448"/>
                  <a:pt x="789076" y="531746"/>
                </a:cubicBezTo>
                <a:cubicBezTo>
                  <a:pt x="1032011" y="603736"/>
                  <a:pt x="1365624" y="620891"/>
                  <a:pt x="1636801" y="575333"/>
                </a:cubicBezTo>
                <a:cubicBezTo>
                  <a:pt x="1692227" y="566017"/>
                  <a:pt x="1704971" y="563407"/>
                  <a:pt x="1777771" y="546415"/>
                </a:cubicBezTo>
                <a:cubicBezTo>
                  <a:pt x="1985101" y="498037"/>
                  <a:pt x="2185793" y="412236"/>
                  <a:pt x="2348280" y="302508"/>
                </a:cubicBezTo>
                <a:cubicBezTo>
                  <a:pt x="2398829" y="268380"/>
                  <a:pt x="2408326" y="258455"/>
                  <a:pt x="2408326" y="239776"/>
                </a:cubicBezTo>
                <a:cubicBezTo>
                  <a:pt x="2408326" y="196704"/>
                  <a:pt x="2376322" y="190741"/>
                  <a:pt x="2302941" y="220126"/>
                </a:cubicBezTo>
                <a:cubicBezTo>
                  <a:pt x="2201738" y="260674"/>
                  <a:pt x="2140187" y="281210"/>
                  <a:pt x="2002561" y="320367"/>
                </a:cubicBezTo>
                <a:cubicBezTo>
                  <a:pt x="1753139" y="391319"/>
                  <a:pt x="1379225" y="423885"/>
                  <a:pt x="1116736" y="397510"/>
                </a:cubicBezTo>
                <a:cubicBezTo>
                  <a:pt x="731040" y="358743"/>
                  <a:pt x="381710" y="251216"/>
                  <a:pt x="70367" y="75413"/>
                </a:cubicBezTo>
                <a:cubicBezTo>
                  <a:pt x="32610" y="54086"/>
                  <a:pt x="19789" y="51610"/>
                  <a:pt x="8026" y="63373"/>
                </a:cubicBezTo>
              </a:path>
            </a:pathLst>
          </a:custGeom>
          <a:solidFill>
            <a:schemeClr val="bg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95EDF45-3C11-43F7-BDD1-91CB8A945094}"/>
              </a:ext>
            </a:extLst>
          </p:cNvPr>
          <p:cNvGrpSpPr/>
          <p:nvPr/>
        </p:nvGrpSpPr>
        <p:grpSpPr>
          <a:xfrm>
            <a:off x="0" y="4679920"/>
            <a:ext cx="12192000" cy="2178080"/>
            <a:chOff x="0" y="4948862"/>
            <a:chExt cx="12192000" cy="1909138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2AB7BA-FB73-4ADC-BBCD-CA3F7BD69FB2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B33D3E7-79E3-4B06-BB7A-DC5F3955CA15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84C0861-A674-4784-88B6-8891894EF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4" name="Rectangle: Top Corners Rounded 43">
            <a:extLst>
              <a:ext uri="{FF2B5EF4-FFF2-40B4-BE49-F238E27FC236}">
                <a16:creationId xmlns:a16="http://schemas.microsoft.com/office/drawing/2014/main" id="{8C0A7D6F-CA74-458C-B857-412105114904}"/>
              </a:ext>
            </a:extLst>
          </p:cNvPr>
          <p:cNvSpPr/>
          <p:nvPr/>
        </p:nvSpPr>
        <p:spPr>
          <a:xfrm flipH="1">
            <a:off x="0" y="0"/>
            <a:ext cx="12192000" cy="7030633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1FEB030-8574-411C-89AD-2805D84475A8}"/>
              </a:ext>
            </a:extLst>
          </p:cNvPr>
          <p:cNvSpPr/>
          <p:nvPr/>
        </p:nvSpPr>
        <p:spPr>
          <a:xfrm>
            <a:off x="183815" y="160478"/>
            <a:ext cx="3989196" cy="1135463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Sales Analysis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56" name="Rectangle: Top Corners Rounded 55">
            <a:extLst>
              <a:ext uri="{FF2B5EF4-FFF2-40B4-BE49-F238E27FC236}">
                <a16:creationId xmlns:a16="http://schemas.microsoft.com/office/drawing/2014/main" id="{64E7B2C5-25A2-453D-AF96-73EC4436FF12}"/>
              </a:ext>
            </a:extLst>
          </p:cNvPr>
          <p:cNvSpPr/>
          <p:nvPr/>
        </p:nvSpPr>
        <p:spPr>
          <a:xfrm>
            <a:off x="183815" y="2232029"/>
            <a:ext cx="3767220" cy="2844837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Monthly Revenue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endParaRPr lang="en-IN" sz="2400" dirty="0">
              <a:solidFill>
                <a:schemeClr val="tx1"/>
              </a:solidFill>
            </a:endParaRPr>
          </a:p>
          <a:p>
            <a:r>
              <a:rPr lang="en-US" sz="2000" i="1" dirty="0">
                <a:solidFill>
                  <a:schemeClr val="tx1"/>
                </a:solidFill>
              </a:rPr>
              <a:t>Highest Revenue Month:</a:t>
            </a:r>
            <a:r>
              <a:rPr lang="en-IN" sz="2000" dirty="0">
                <a:solidFill>
                  <a:schemeClr val="tx1"/>
                </a:solidFill>
              </a:rPr>
              <a:t> </a:t>
            </a:r>
            <a:r>
              <a:rPr lang="en-US" sz="2000" i="1" dirty="0">
                <a:solidFill>
                  <a:schemeClr val="tx1"/>
                </a:solidFill>
              </a:rPr>
              <a:t>January</a:t>
            </a:r>
            <a:endParaRPr lang="en-IN" sz="2000" dirty="0">
              <a:solidFill>
                <a:schemeClr val="tx1"/>
              </a:solidFill>
            </a:endParaRPr>
          </a:p>
          <a:p>
            <a:r>
              <a:rPr lang="en-US" sz="2000" i="1" dirty="0">
                <a:solidFill>
                  <a:schemeClr val="tx1"/>
                </a:solidFill>
              </a:rPr>
              <a:t>Revenue Amount: $110,568.71</a:t>
            </a:r>
            <a:endParaRPr lang="en-IN" sz="20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7" name="Rectangle: Top Corners Rounded 56">
            <a:extLst>
              <a:ext uri="{FF2B5EF4-FFF2-40B4-BE49-F238E27FC236}">
                <a16:creationId xmlns:a16="http://schemas.microsoft.com/office/drawing/2014/main" id="{2A9F3860-BF9D-474E-A521-85A6BE78B399}"/>
              </a:ext>
            </a:extLst>
          </p:cNvPr>
          <p:cNvSpPr/>
          <p:nvPr/>
        </p:nvSpPr>
        <p:spPr>
          <a:xfrm>
            <a:off x="4292449" y="2264852"/>
            <a:ext cx="3687161" cy="2809191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</a:rPr>
              <a:t>Cost of Goods Sold (COGS):</a:t>
            </a:r>
            <a:endParaRPr lang="en-IN" sz="2800" b="1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Peak COGS Month:</a:t>
            </a:r>
            <a:r>
              <a:rPr lang="en-IN" sz="2400" dirty="0">
                <a:solidFill>
                  <a:schemeClr val="tx1"/>
                </a:solidFill>
              </a:rPr>
              <a:t> </a:t>
            </a:r>
            <a:r>
              <a:rPr lang="en-US" i="1" dirty="0">
                <a:solidFill>
                  <a:schemeClr val="tx1"/>
                </a:solidFill>
              </a:rPr>
              <a:t>January</a:t>
            </a:r>
            <a:endParaRPr lang="en-IN" sz="24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COGS Amount: $110,754.16</a:t>
            </a:r>
            <a:endParaRPr lang="en-IN" sz="2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Rectangle: Top Corners Rounded 57">
            <a:extLst>
              <a:ext uri="{FF2B5EF4-FFF2-40B4-BE49-F238E27FC236}">
                <a16:creationId xmlns:a16="http://schemas.microsoft.com/office/drawing/2014/main" id="{69D8CD36-C7E3-48FC-AA13-DEFA73493EE9}"/>
              </a:ext>
            </a:extLst>
          </p:cNvPr>
          <p:cNvSpPr/>
          <p:nvPr/>
        </p:nvSpPr>
        <p:spPr>
          <a:xfrm>
            <a:off x="8321024" y="2248372"/>
            <a:ext cx="3687161" cy="2809191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</a:rPr>
              <a:t>Branch Performance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endParaRPr lang="en-IN" sz="28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Branch with Highest Sales:</a:t>
            </a:r>
            <a:endParaRPr lang="en-IN" sz="20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Branch: C</a:t>
            </a:r>
            <a:endParaRPr lang="en-IN" sz="20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410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9F8744FC-76B7-430F-A20C-31B0FE59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5861" y="6383196"/>
            <a:ext cx="337513" cy="286205"/>
          </a:xfrm>
        </p:spPr>
        <p:txBody>
          <a:bodyPr/>
          <a:lstStyle/>
          <a:p>
            <a:pPr algn="ctr"/>
            <a:fld id="{9D6A4950-2E50-4A2B-B8A2-4ABC9E129430}" type="slidenum">
              <a:rPr lang="en-ID" sz="1050" smtClean="0">
                <a:solidFill>
                  <a:schemeClr val="bg1"/>
                </a:solidFill>
              </a:rPr>
              <a:pPr algn="ctr"/>
              <a:t>6</a:t>
            </a:fld>
            <a:endParaRPr lang="en-ID" sz="105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36C686-D41F-4EAD-A9C8-8088098EE8F5}"/>
              </a:ext>
            </a:extLst>
          </p:cNvPr>
          <p:cNvSpPr txBox="1"/>
          <p:nvPr/>
        </p:nvSpPr>
        <p:spPr>
          <a:xfrm rot="10800000" flipH="1" flipV="1">
            <a:off x="4343399" y="298212"/>
            <a:ext cx="841248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Customer Analysis</a:t>
            </a:r>
            <a:endParaRPr lang="en-US"/>
          </a:p>
          <a:p>
            <a:r>
              <a:rPr lang="en-US" b="1"/>
              <a:t>Customer Segments:</a:t>
            </a:r>
            <a:endParaRPr lang="en-US"/>
          </a:p>
          <a:p>
            <a:r>
              <a:rPr lang="en-US" i="1"/>
              <a:t>Most Frequent Customer Type:</a:t>
            </a:r>
            <a:endParaRPr lang="en-US"/>
          </a:p>
          <a:p>
            <a:pPr lvl="1"/>
            <a:r>
              <a:rPr lang="en-US" i="1"/>
              <a:t>Type: Member</a:t>
            </a:r>
            <a:endParaRPr lang="en-US"/>
          </a:p>
          <a:p>
            <a:pPr lvl="1"/>
            <a:r>
              <a:rPr lang="en-US" i="1"/>
              <a:t>Frequency: 501</a:t>
            </a:r>
            <a:endParaRPr lang="en-US"/>
          </a:p>
          <a:p>
            <a:r>
              <a:rPr lang="en-US" i="1"/>
              <a:t>Highest Revenue Contributing Customer Type:</a:t>
            </a:r>
            <a:endParaRPr lang="en-US"/>
          </a:p>
          <a:p>
            <a:pPr lvl="1"/>
            <a:r>
              <a:rPr lang="en-US" i="1"/>
              <a:t>Type: Member</a:t>
            </a:r>
            <a:endParaRPr lang="en-US"/>
          </a:p>
          <a:p>
            <a:pPr lvl="1"/>
            <a:r>
              <a:rPr lang="en-US" i="1"/>
              <a:t>Total Revenue: $164,223.44</a:t>
            </a:r>
            <a:endParaRPr lang="en-US"/>
          </a:p>
          <a:p>
            <a:r>
              <a:rPr lang="en-US" b="1"/>
              <a:t>Gender Distribution:</a:t>
            </a:r>
            <a:endParaRPr lang="en-US"/>
          </a:p>
          <a:p>
            <a:r>
              <a:rPr lang="en-US" i="1"/>
              <a:t>Gender Distribution by Branch:</a:t>
            </a:r>
            <a:endParaRPr lang="en-US"/>
          </a:p>
          <a:p>
            <a:pPr lvl="1"/>
            <a:r>
              <a:rPr lang="en-US" i="1"/>
              <a:t>Mandalay: 50% Female, 50% Male</a:t>
            </a:r>
            <a:endParaRPr lang="en-US"/>
          </a:p>
          <a:p>
            <a:pPr lvl="2"/>
            <a:r>
              <a:rPr lang="en-US" i="1"/>
              <a:t>Female Count: 161</a:t>
            </a:r>
            <a:endParaRPr lang="en-US"/>
          </a:p>
          <a:p>
            <a:pPr lvl="2"/>
            <a:r>
              <a:rPr lang="en-US" i="1"/>
              <a:t>Male Count: 179</a:t>
            </a:r>
            <a:endParaRPr lang="en-US"/>
          </a:p>
          <a:p>
            <a:pPr lvl="1"/>
            <a:r>
              <a:rPr lang="en-US" i="1"/>
              <a:t>Yangon: 51% Female, 49% Male</a:t>
            </a:r>
            <a:endParaRPr lang="en-US"/>
          </a:p>
          <a:p>
            <a:pPr lvl="2"/>
            <a:r>
              <a:rPr lang="en-US" i="1"/>
              <a:t>Female Count: 162</a:t>
            </a:r>
            <a:endParaRPr lang="en-US"/>
          </a:p>
          <a:p>
            <a:pPr lvl="2"/>
            <a:r>
              <a:rPr lang="en-US" i="1"/>
              <a:t>Male Count: 170</a:t>
            </a:r>
            <a:endParaRPr lang="en-US"/>
          </a:p>
          <a:p>
            <a:pPr lvl="1"/>
            <a:r>
              <a:rPr lang="en-US" i="1"/>
              <a:t>Naypyitaw: 49% Female, 51% Male</a:t>
            </a:r>
            <a:endParaRPr lang="en-US"/>
          </a:p>
          <a:p>
            <a:pPr lvl="2"/>
            <a:r>
              <a:rPr lang="en-US" i="1"/>
              <a:t>Female Count: 178</a:t>
            </a:r>
            <a:endParaRPr lang="en-US"/>
          </a:p>
          <a:p>
            <a:pPr lvl="2"/>
            <a:r>
              <a:rPr lang="en-US" i="1"/>
              <a:t>Male Count: 150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0212EE-802B-4907-BD3A-9C9559920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69" y="0"/>
            <a:ext cx="10609061" cy="6858000"/>
          </a:xfrm>
          <a:prstGeom prst="rect">
            <a:avLst/>
          </a:prstGeom>
        </p:spPr>
      </p:pic>
      <p:sp>
        <p:nvSpPr>
          <p:cNvPr id="25" name="Rectangle: Top Corners Rounded 24">
            <a:extLst>
              <a:ext uri="{FF2B5EF4-FFF2-40B4-BE49-F238E27FC236}">
                <a16:creationId xmlns:a16="http://schemas.microsoft.com/office/drawing/2014/main" id="{A6FE0CAE-7408-45B3-8811-E983299AAA9A}"/>
              </a:ext>
            </a:extLst>
          </p:cNvPr>
          <p:cNvSpPr/>
          <p:nvPr/>
        </p:nvSpPr>
        <p:spPr>
          <a:xfrm flipH="1">
            <a:off x="-1" y="0"/>
            <a:ext cx="12192000" cy="709423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F68894-BA30-4E90-9952-1C5EA68D5E61}"/>
              </a:ext>
            </a:extLst>
          </p:cNvPr>
          <p:cNvSpPr/>
          <p:nvPr/>
        </p:nvSpPr>
        <p:spPr>
          <a:xfrm>
            <a:off x="594358" y="445637"/>
            <a:ext cx="3657600" cy="908805"/>
          </a:xfrm>
          <a:prstGeom prst="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Customer Analysis</a:t>
            </a:r>
          </a:p>
        </p:txBody>
      </p:sp>
      <p:sp>
        <p:nvSpPr>
          <p:cNvPr id="27" name="Rectangle: Top Corners Rounded 26">
            <a:extLst>
              <a:ext uri="{FF2B5EF4-FFF2-40B4-BE49-F238E27FC236}">
                <a16:creationId xmlns:a16="http://schemas.microsoft.com/office/drawing/2014/main" id="{C16807AF-ED51-45A0-A7D4-B8CACF58C3C6}"/>
              </a:ext>
            </a:extLst>
          </p:cNvPr>
          <p:cNvSpPr/>
          <p:nvPr/>
        </p:nvSpPr>
        <p:spPr>
          <a:xfrm>
            <a:off x="745749" y="2708885"/>
            <a:ext cx="5262881" cy="3438072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Customer Segments:</a:t>
            </a: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Most Frequent Customer Type: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i="1" dirty="0">
                <a:solidFill>
                  <a:schemeClr val="tx1"/>
                </a:solidFill>
              </a:rPr>
              <a:t>Type: Member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i="1" dirty="0">
                <a:solidFill>
                  <a:schemeClr val="tx1"/>
                </a:solidFill>
              </a:rPr>
              <a:t>Frequency: 501</a:t>
            </a:r>
          </a:p>
          <a:p>
            <a:pPr lvl="1"/>
            <a:endParaRPr lang="en-US" sz="1600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Highest Revenue Contributing Customer Type: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i="1" dirty="0">
                <a:solidFill>
                  <a:schemeClr val="tx1"/>
                </a:solidFill>
              </a:rPr>
              <a:t>Type: Member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i="1" dirty="0">
                <a:solidFill>
                  <a:schemeClr val="tx1"/>
                </a:solidFill>
              </a:rPr>
              <a:t>Total Revenue: $164,223.44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21174CD1-1D11-4959-8893-417068DDA64E}"/>
              </a:ext>
            </a:extLst>
          </p:cNvPr>
          <p:cNvSpPr/>
          <p:nvPr/>
        </p:nvSpPr>
        <p:spPr>
          <a:xfrm>
            <a:off x="6183369" y="2708885"/>
            <a:ext cx="5262881" cy="3438072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Gender Distribution:</a:t>
            </a:r>
            <a:endParaRPr lang="en-IN" sz="1400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Gender Distribution by Branch:</a:t>
            </a:r>
            <a:endParaRPr lang="en-IN" sz="1100" b="1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Mandalay</a:t>
            </a:r>
            <a:r>
              <a:rPr lang="en-US" i="1" dirty="0">
                <a:solidFill>
                  <a:schemeClr val="tx1"/>
                </a:solidFill>
              </a:rPr>
              <a:t>: 50% Female, 50% Male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Female Count: 161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Male Count: 179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b="1" i="1" dirty="0">
                <a:solidFill>
                  <a:schemeClr val="tx1"/>
                </a:solidFill>
              </a:rPr>
              <a:t>Yangon</a:t>
            </a:r>
            <a:r>
              <a:rPr lang="en-US" i="1" dirty="0">
                <a:solidFill>
                  <a:schemeClr val="tx1"/>
                </a:solidFill>
              </a:rPr>
              <a:t>: 51% Female, 49% Male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Female Count: 162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Male Count: 170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b="1" i="1" dirty="0" err="1">
                <a:solidFill>
                  <a:schemeClr val="tx1"/>
                </a:solidFill>
              </a:rPr>
              <a:t>Naypyitaw</a:t>
            </a:r>
            <a:r>
              <a:rPr lang="en-US" i="1" dirty="0">
                <a:solidFill>
                  <a:schemeClr val="tx1"/>
                </a:solidFill>
              </a:rPr>
              <a:t>: 49% Female, 51% Male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Female Count: 178</a:t>
            </a:r>
            <a:endParaRPr lang="en-IN" sz="1100" dirty="0">
              <a:solidFill>
                <a:schemeClr val="tx1"/>
              </a:solidFill>
            </a:endParaRPr>
          </a:p>
          <a:p>
            <a:r>
              <a:rPr lang="en-US" i="1" dirty="0">
                <a:solidFill>
                  <a:schemeClr val="tx1"/>
                </a:solidFill>
              </a:rPr>
              <a:t>Male Count: 150</a:t>
            </a:r>
            <a:endParaRPr lang="en-IN" sz="1100" dirty="0">
              <a:solidFill>
                <a:schemeClr val="tx1"/>
              </a:solidFill>
            </a:endParaRPr>
          </a:p>
          <a:p>
            <a:pPr algn="ctr"/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949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F8F3EB-EAC7-4D7E-BD40-26937B772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9D012051-23DA-4536-96BA-2B4583A74440}"/>
              </a:ext>
            </a:extLst>
          </p:cNvPr>
          <p:cNvSpPr/>
          <p:nvPr/>
        </p:nvSpPr>
        <p:spPr>
          <a:xfrm>
            <a:off x="0" y="15240"/>
            <a:ext cx="12192000" cy="6827520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BB2BC2B-1E4A-4D10-A5D6-D20B10D31033}"/>
              </a:ext>
            </a:extLst>
          </p:cNvPr>
          <p:cNvSpPr/>
          <p:nvPr/>
        </p:nvSpPr>
        <p:spPr>
          <a:xfrm>
            <a:off x="594358" y="445637"/>
            <a:ext cx="3657600" cy="908805"/>
          </a:xfrm>
          <a:prstGeom prst="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Product Analysis</a:t>
            </a:r>
          </a:p>
        </p:txBody>
      </p:sp>
      <p:sp>
        <p:nvSpPr>
          <p:cNvPr id="89" name="Rectangle: Top Corners Rounded 88">
            <a:extLst>
              <a:ext uri="{FF2B5EF4-FFF2-40B4-BE49-F238E27FC236}">
                <a16:creationId xmlns:a16="http://schemas.microsoft.com/office/drawing/2014/main" id="{9A6377CA-1DAB-4197-9BDD-F64268E176BF}"/>
              </a:ext>
            </a:extLst>
          </p:cNvPr>
          <p:cNvSpPr/>
          <p:nvPr/>
        </p:nvSpPr>
        <p:spPr>
          <a:xfrm>
            <a:off x="1793308" y="2200589"/>
            <a:ext cx="3657599" cy="3085718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</a:rPr>
              <a:t>Top Performing Product Lines: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Highest Sales Product Line:</a:t>
            </a:r>
          </a:p>
          <a:p>
            <a:r>
              <a:rPr lang="en-US" dirty="0">
                <a:solidFill>
                  <a:schemeClr val="tx1"/>
                </a:solidFill>
              </a:rPr>
              <a:t>Product Line: Food and beverages</a:t>
            </a:r>
          </a:p>
          <a:p>
            <a:r>
              <a:rPr lang="en-US" dirty="0">
                <a:solidFill>
                  <a:schemeClr val="tx1"/>
                </a:solidFill>
              </a:rPr>
              <a:t>Sales Amount: $56,144.84</a:t>
            </a:r>
          </a:p>
          <a:p>
            <a:r>
              <a:rPr lang="en-US" dirty="0">
                <a:solidFill>
                  <a:schemeClr val="tx1"/>
                </a:solidFill>
              </a:rPr>
              <a:t>Revenue Amount: $56,144.84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: Top Corners Rounded 7">
            <a:extLst>
              <a:ext uri="{FF2B5EF4-FFF2-40B4-BE49-F238E27FC236}">
                <a16:creationId xmlns:a16="http://schemas.microsoft.com/office/drawing/2014/main" id="{F35EFBBD-E438-440C-A3F7-5B1A2710C1F3}"/>
              </a:ext>
            </a:extLst>
          </p:cNvPr>
          <p:cNvSpPr/>
          <p:nvPr/>
        </p:nvSpPr>
        <p:spPr>
          <a:xfrm>
            <a:off x="6081712" y="2200590"/>
            <a:ext cx="3657599" cy="3085718"/>
          </a:xfrm>
          <a:prstGeom prst="round2SameRect">
            <a:avLst>
              <a:gd name="adj1" fmla="val 10148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Product Line Improvement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Product Lines Needing Improvement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Product Line: Health and beauty</a:t>
            </a:r>
          </a:p>
          <a:p>
            <a:r>
              <a:rPr lang="en-US" dirty="0">
                <a:solidFill>
                  <a:schemeClr val="tx1"/>
                </a:solidFill>
              </a:rPr>
              <a:t>Total Sales: $49,193.74</a:t>
            </a:r>
          </a:p>
          <a:p>
            <a:r>
              <a:rPr lang="en-US" dirty="0">
                <a:solidFill>
                  <a:schemeClr val="tx1"/>
                </a:solidFill>
              </a:rPr>
              <a:t>Total Revenue: $2,342.56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67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9F9F5F5-B05B-4E71-8D1C-EE4D827706FF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 descr="Women working from home">
            <a:extLst>
              <a:ext uri="{FF2B5EF4-FFF2-40B4-BE49-F238E27FC236}">
                <a16:creationId xmlns:a16="http://schemas.microsoft.com/office/drawing/2014/main" id="{47E589F4-27D5-48C2-911F-5947E6E39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" t="70751" r="2934" b="30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E0CE7BDB-8727-4F4D-838A-9ECE5C1D9E8D}"/>
              </a:ext>
            </a:extLst>
          </p:cNvPr>
          <p:cNvSpPr/>
          <p:nvPr/>
        </p:nvSpPr>
        <p:spPr>
          <a:xfrm rot="10800000" flipH="1" flipV="1">
            <a:off x="1" y="0"/>
            <a:ext cx="12192000" cy="68579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3C9E313-1CD6-4F6D-9745-8A5F17A71C52}"/>
              </a:ext>
            </a:extLst>
          </p:cNvPr>
          <p:cNvSpPr/>
          <p:nvPr/>
        </p:nvSpPr>
        <p:spPr>
          <a:xfrm>
            <a:off x="814487" y="221652"/>
            <a:ext cx="3782291" cy="1132609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INSIGHTS</a:t>
            </a:r>
            <a:endParaRPr lang="en-IN" b="1" dirty="0">
              <a:solidFill>
                <a:schemeClr val="tx1"/>
              </a:solidFill>
            </a:endParaRP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2A9AAE99-8224-4763-B2FB-3B5F00787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330731"/>
              </p:ext>
            </p:extLst>
          </p:nvPr>
        </p:nvGraphicFramePr>
        <p:xfrm>
          <a:off x="581389" y="1920566"/>
          <a:ext cx="4888647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931">
                  <a:extLst>
                    <a:ext uri="{9D8B030D-6E8A-4147-A177-3AD203B41FA5}">
                      <a16:colId xmlns:a16="http://schemas.microsoft.com/office/drawing/2014/main" val="3483644319"/>
                    </a:ext>
                  </a:extLst>
                </a:gridCol>
                <a:gridCol w="1394670">
                  <a:extLst>
                    <a:ext uri="{9D8B030D-6E8A-4147-A177-3AD203B41FA5}">
                      <a16:colId xmlns:a16="http://schemas.microsoft.com/office/drawing/2014/main" val="3059447560"/>
                    </a:ext>
                  </a:extLst>
                </a:gridCol>
                <a:gridCol w="1782046">
                  <a:extLst>
                    <a:ext uri="{9D8B030D-6E8A-4147-A177-3AD203B41FA5}">
                      <a16:colId xmlns:a16="http://schemas.microsoft.com/office/drawing/2014/main" val="1051331409"/>
                    </a:ext>
                  </a:extLst>
                </a:gridCol>
              </a:tblGrid>
              <a:tr h="273891">
                <a:tc>
                  <a:txBody>
                    <a:bodyPr/>
                    <a:lstStyle/>
                    <a:p>
                      <a:pPr fontAlgn="base"/>
                      <a:r>
                        <a:rPr lang="en-IN" b="1" dirty="0">
                          <a:effectLst/>
                        </a:rPr>
                        <a:t>Top Performing Product Lines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b="1" dirty="0">
                          <a:effectLst/>
                        </a:rPr>
                        <a:t>Total Sales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b="1" dirty="0">
                          <a:effectLst/>
                        </a:rPr>
                        <a:t>Total Revenue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330488"/>
                  </a:ext>
                </a:extLst>
              </a:tr>
              <a:tr h="244043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Food and beverages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$56,144.84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$2,673.56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481550"/>
                  </a:ext>
                </a:extLst>
              </a:tr>
              <a:tr h="244043"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Sports and travel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$55,122.83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$2,624.90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486372"/>
                  </a:ext>
                </a:extLst>
              </a:tr>
              <a:tr h="421225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Electronic 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$54,337.53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$2,587.50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008018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73A3E05-1979-4357-9F86-1B487B544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18674"/>
              </p:ext>
            </p:extLst>
          </p:nvPr>
        </p:nvGraphicFramePr>
        <p:xfrm>
          <a:off x="6471939" y="1920566"/>
          <a:ext cx="4888646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930">
                  <a:extLst>
                    <a:ext uri="{9D8B030D-6E8A-4147-A177-3AD203B41FA5}">
                      <a16:colId xmlns:a16="http://schemas.microsoft.com/office/drawing/2014/main" val="976044324"/>
                    </a:ext>
                  </a:extLst>
                </a:gridCol>
                <a:gridCol w="1394671">
                  <a:extLst>
                    <a:ext uri="{9D8B030D-6E8A-4147-A177-3AD203B41FA5}">
                      <a16:colId xmlns:a16="http://schemas.microsoft.com/office/drawing/2014/main" val="2383891931"/>
                    </a:ext>
                  </a:extLst>
                </a:gridCol>
                <a:gridCol w="1782045">
                  <a:extLst>
                    <a:ext uri="{9D8B030D-6E8A-4147-A177-3AD203B41FA5}">
                      <a16:colId xmlns:a16="http://schemas.microsoft.com/office/drawing/2014/main" val="2873711096"/>
                    </a:ext>
                  </a:extLst>
                </a:gridCol>
              </a:tblGrid>
              <a:tr h="334400">
                <a:tc>
                  <a:txBody>
                    <a:bodyPr/>
                    <a:lstStyle/>
                    <a:p>
                      <a:pPr fontAlgn="base"/>
                      <a:r>
                        <a:rPr lang="en-IN" b="1" dirty="0">
                          <a:effectLst/>
                        </a:rPr>
                        <a:t>Underperforming Products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effectLst/>
                        </a:rPr>
                        <a:t>Total Sales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>
                          <a:effectLst/>
                        </a:rPr>
                        <a:t>Total Revenue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0046363"/>
                  </a:ext>
                </a:extLst>
              </a:tr>
              <a:tr h="421225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Health and beauty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$49,193.74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 err="1">
                          <a:effectLst/>
                        </a:rPr>
                        <a:t>Avg</a:t>
                      </a:r>
                      <a:r>
                        <a:rPr lang="en-IN" dirty="0">
                          <a:effectLst/>
                        </a:rPr>
                        <a:t> Unit Price: $54.85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69594"/>
                  </a:ext>
                </a:extLst>
              </a:tr>
              <a:tr h="421225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Home and lifestyle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$53,861.91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Avg Unit Price: $55.32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2005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Fashion 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$54,305.90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 err="1">
                          <a:effectLst/>
                        </a:rPr>
                        <a:t>Avg</a:t>
                      </a:r>
                      <a:r>
                        <a:rPr lang="en-IN" dirty="0">
                          <a:effectLst/>
                        </a:rPr>
                        <a:t> Unit Price: $57.15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7936795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844A62C3-1604-46CE-8BA3-9821A10147C2}"/>
              </a:ext>
            </a:extLst>
          </p:cNvPr>
          <p:cNvSpPr/>
          <p:nvPr/>
        </p:nvSpPr>
        <p:spPr>
          <a:xfrm>
            <a:off x="814487" y="4833257"/>
            <a:ext cx="10288942" cy="1568195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Based on the product analysis insights, it's evident that while certain product lines like "Food and beverages" and "Sports and travel" demonstrate strong sales performance, there's a need to address underperforming product lines such as "Health and beauty" to ensure overall business success.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832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9F9F5F5-B05B-4E71-8D1C-EE4D827706FF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 descr="Women working from home">
            <a:extLst>
              <a:ext uri="{FF2B5EF4-FFF2-40B4-BE49-F238E27FC236}">
                <a16:creationId xmlns:a16="http://schemas.microsoft.com/office/drawing/2014/main" id="{47E589F4-27D5-48C2-911F-5947E6E39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" t="70751" r="2934" b="30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E0CE7BDB-8727-4F4D-838A-9ECE5C1D9E8D}"/>
              </a:ext>
            </a:extLst>
          </p:cNvPr>
          <p:cNvSpPr/>
          <p:nvPr/>
        </p:nvSpPr>
        <p:spPr>
          <a:xfrm rot="10800000" flipH="1" flipV="1">
            <a:off x="1" y="0"/>
            <a:ext cx="12192000" cy="68579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00000">
                  <a:alpha val="53000"/>
                </a:srgbClr>
              </a:gs>
              <a:gs pos="50000">
                <a:srgbClr val="000000">
                  <a:alpha val="60000"/>
                </a:srgbClr>
              </a:gs>
              <a:gs pos="100000">
                <a:srgbClr val="232F3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  </a:t>
            </a:r>
            <a:r>
              <a:rPr lang="en-US" sz="2800" b="1" u="sng" dirty="0"/>
              <a:t>Customer Behavior and Sales Analysis Insights</a:t>
            </a:r>
            <a:endParaRPr lang="en-US" b="1" u="sng" dirty="0"/>
          </a:p>
          <a:p>
            <a:r>
              <a:rPr lang="en-US" sz="2400" b="1" dirty="0"/>
              <a:t>    Female Customers:</a:t>
            </a:r>
            <a:endParaRPr lang="en-US" sz="24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Total Sales: $167,882.93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Top Product Lines: Food and beverages, Fashion accessories, Home and lifestyle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Average Profit Margin: 4.76%</a:t>
            </a:r>
            <a:endParaRPr lang="en-US" sz="1600" dirty="0"/>
          </a:p>
          <a:p>
            <a:r>
              <a:rPr lang="en-US" sz="2400" b="1" dirty="0"/>
              <a:t>    Male Customers:</a:t>
            </a:r>
            <a:endParaRPr lang="en-US" sz="24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Total Sales: $155,083.82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Top Product Lines: Health and beauty, Electronic accessories, Sports and travel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Average Profit Margin: 4.76%</a:t>
            </a:r>
          </a:p>
          <a:p>
            <a:pPr lvl="1"/>
            <a:r>
              <a:rPr lang="en-US" sz="2000" dirty="0"/>
              <a:t> </a:t>
            </a:r>
          </a:p>
          <a:p>
            <a:endParaRPr lang="en-US" sz="2400" dirty="0"/>
          </a:p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3C9E313-1CD6-4F6D-9745-8A5F17A71C52}"/>
              </a:ext>
            </a:extLst>
          </p:cNvPr>
          <p:cNvSpPr/>
          <p:nvPr/>
        </p:nvSpPr>
        <p:spPr>
          <a:xfrm>
            <a:off x="302021" y="66743"/>
            <a:ext cx="3295289" cy="837610"/>
          </a:xfrm>
          <a:prstGeom prst="roundRect">
            <a:avLst/>
          </a:prstGeom>
          <a:solidFill>
            <a:srgbClr val="FE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INSIGHTS 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525648E-EADA-45D6-B0FE-207B877C8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023" y="3948826"/>
            <a:ext cx="12054977" cy="3170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F2F2F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F2F2F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2F2F2"/>
                </a:solidFill>
                <a:effectLst/>
                <a:latin typeface="Arial" panose="020B0604020202020204" pitchFamily="34" charset="0"/>
              </a:rPr>
              <a:t>The Sales Insights highlight the monthly sales trends: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rgbClr val="F2F2F2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2F2F2"/>
                </a:solidFill>
                <a:effectLst/>
                <a:latin typeface="Arial" panose="020B0604020202020204" pitchFamily="34" charset="0"/>
              </a:rPr>
              <a:t>January: Sales amounted to $116,291.87.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2F2F2"/>
                </a:solidFill>
                <a:effectLst/>
                <a:latin typeface="Arial" panose="020B0604020202020204" pitchFamily="34" charset="0"/>
              </a:rPr>
              <a:t>February: Sales decreased to $97,219.37.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2F2F2"/>
                </a:solidFill>
                <a:effectLst/>
                <a:latin typeface="Arial" panose="020B0604020202020204" pitchFamily="34" charset="0"/>
              </a:rPr>
              <a:t>March: Sales rebounded to $109,455.51.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F2F2F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3704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NfMt_9IUZmR4dAI2vtpIQ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>
    <a:spDef>
      <a:spPr>
        <a:solidFill>
          <a:schemeClr val="tx2">
            <a:lumMod val="40000"/>
            <a:lumOff val="60000"/>
          </a:schemeClr>
        </a:solidFill>
      </a:spPr>
      <a:bodyPr rtlCol="0" anchor="ctr"/>
      <a:lstStyle>
        <a:defPPr algn="l">
          <a:defRPr sz="24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935</Words>
  <Application>Microsoft Office PowerPoint</Application>
  <PresentationFormat>Widescreen</PresentationFormat>
  <Paragraphs>183</Paragraphs>
  <Slides>12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Calibri</vt:lpstr>
      <vt:lpstr>Calibri Light</vt:lpstr>
      <vt:lpstr>Segoe UI</vt:lpstr>
      <vt:lpstr>Times New Roman</vt:lpstr>
      <vt:lpstr>Tw Cen MT</vt:lpstr>
      <vt:lpstr>Tw Cen MT (Body)</vt:lpstr>
      <vt:lpstr>Tw Cen MT Condensed</vt:lpstr>
      <vt:lpstr>Wingdings</vt:lpstr>
      <vt:lpstr>Wingdings 3</vt:lpstr>
      <vt:lpstr>Office Theme</vt:lpstr>
      <vt:lpstr>Integral</vt:lpstr>
      <vt:lpstr>think-cell Slide</vt:lpstr>
      <vt:lpstr>Amazon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Slack Powerpoint Template</dc:title>
  <dc:creator>it 24slides3</dc:creator>
  <cp:lastModifiedBy>vinay nallajarla</cp:lastModifiedBy>
  <cp:revision>56</cp:revision>
  <dcterms:created xsi:type="dcterms:W3CDTF">2022-01-20T05:04:38Z</dcterms:created>
  <dcterms:modified xsi:type="dcterms:W3CDTF">2024-05-18T04:52:39Z</dcterms:modified>
</cp:coreProperties>
</file>

<file path=docProps/thumbnail.jpeg>
</file>